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Today: write your first Python code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713232" y="841248"/>
            <a:ext cx="37490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Python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4526280" y="98755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6A34A"/>
                </a:solidFill>
              </a:rPr>
              <a:t>Lesson 1</a:t>
            </a:r>
            <a:endParaRPr lang="en-US" sz="2500" dirty="0"/>
          </a:p>
        </p:txBody>
      </p:sp>
      <p:sp>
        <p:nvSpPr>
          <p:cNvPr id="9" name="Text 7"/>
          <p:cNvSpPr/>
          <p:nvPr/>
        </p:nvSpPr>
        <p:spPr>
          <a:xfrm>
            <a:off x="768096" y="1627632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475467"/>
                </a:solidFill>
              </a:rPr>
              <a:t>Numbers, text, print(), and common errors</a:t>
            </a:r>
            <a:endParaRPr lang="en-US" sz="1900" dirty="0"/>
          </a:p>
        </p:txBody>
      </p:sp>
      <p:sp>
        <p:nvSpPr>
          <p:cNvPr id="10" name="Shape 8"/>
          <p:cNvSpPr/>
          <p:nvPr/>
        </p:nvSpPr>
        <p:spPr>
          <a:xfrm>
            <a:off x="786384" y="2487168"/>
            <a:ext cx="5577840" cy="2331720"/>
          </a:xfrm>
          <a:prstGeom prst="roundRect">
            <a:avLst>
              <a:gd name="adj" fmla="val 4706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86384" y="2487168"/>
            <a:ext cx="557784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50976" y="2596896"/>
            <a:ext cx="52486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first_code.py</a:t>
            </a:r>
            <a:endParaRPr lang="en-US" sz="820" dirty="0"/>
          </a:p>
        </p:txBody>
      </p:sp>
      <p:sp>
        <p:nvSpPr>
          <p:cNvPr id="13" name="Text 11"/>
          <p:cNvSpPr/>
          <p:nvPr/>
        </p:nvSpPr>
        <p:spPr>
          <a:xfrm>
            <a:off x="987552" y="3035808"/>
            <a:ext cx="517550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2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print("Hello, Python!")</a:t>
            </a:r>
            <a:endParaRPr lang="en-US" sz="1520" dirty="0"/>
          </a:p>
          <a:p>
            <a:pPr indent="0" marL="0">
              <a:buNone/>
            </a:pPr>
            <a:r>
              <a:rPr lang="en-US" sz="152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print(2 + 3 * 4)</a:t>
            </a:r>
            <a:endParaRPr lang="en-US" sz="1520" dirty="0"/>
          </a:p>
          <a:p>
            <a:pPr indent="0" marL="0">
              <a:buNone/>
            </a:pPr>
            <a:r>
              <a:rPr lang="en-US" sz="152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 * 3)</a:t>
            </a:r>
            <a:endParaRPr lang="en-US" sz="1520" dirty="0"/>
          </a:p>
        </p:txBody>
      </p:sp>
      <p:sp>
        <p:nvSpPr>
          <p:cNvPr id="14" name="Shape 12"/>
          <p:cNvSpPr/>
          <p:nvPr/>
        </p:nvSpPr>
        <p:spPr>
          <a:xfrm>
            <a:off x="6784848" y="2487168"/>
            <a:ext cx="4526280" cy="2331720"/>
          </a:xfrm>
          <a:prstGeom prst="roundRect">
            <a:avLst>
              <a:gd name="adj" fmla="val 3922"/>
            </a:avLst>
          </a:prstGeom>
          <a:solidFill>
            <a:srgbClr val="ECFDF3"/>
          </a:solidFill>
          <a:ln w="13970">
            <a:solidFill>
              <a:srgbClr val="0EA5E9">
                <a:alpha val="7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2606040"/>
            <a:ext cx="41970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0EA5E9"/>
                </a:solidFill>
              </a:rPr>
              <a:t>result</a:t>
            </a:r>
            <a:endParaRPr lang="en-US" sz="820" dirty="0"/>
          </a:p>
        </p:txBody>
      </p:sp>
      <p:sp>
        <p:nvSpPr>
          <p:cNvPr id="16" name="Text 14"/>
          <p:cNvSpPr/>
          <p:nvPr/>
        </p:nvSpPr>
        <p:spPr>
          <a:xfrm>
            <a:off x="6967728" y="2907792"/>
            <a:ext cx="4160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Hello, Python!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AliceAliceAlice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04672" y="525780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01828"/>
                </a:solidFill>
              </a:rPr>
              <a:t>By the end, you can explain: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804672" y="5605272"/>
            <a:ext cx="2331720" cy="420624"/>
          </a:xfrm>
          <a:prstGeom prst="roundRect">
            <a:avLst>
              <a:gd name="adj" fmla="val 21739"/>
            </a:avLst>
          </a:prstGeom>
          <a:solidFill>
            <a:srgbClr val="FFFFFF"/>
          </a:solidFill>
          <a:ln w="13970">
            <a:solidFill>
              <a:srgbClr val="16A34A">
                <a:alpha val="6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41832" y="5687568"/>
            <a:ext cx="7132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16A34A"/>
                </a:solidFill>
              </a:rPr>
              <a:t>operators</a:t>
            </a:r>
            <a:endParaRPr lang="en-US" sz="920" dirty="0"/>
          </a:p>
        </p:txBody>
      </p:sp>
      <p:sp>
        <p:nvSpPr>
          <p:cNvPr id="20" name="Text 18"/>
          <p:cNvSpPr/>
          <p:nvPr/>
        </p:nvSpPr>
        <p:spPr>
          <a:xfrm>
            <a:off x="1673352" y="5669280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 -  *  /  //  **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584448" y="5605272"/>
            <a:ext cx="2331720" cy="420624"/>
          </a:xfrm>
          <a:prstGeom prst="roundRect">
            <a:avLst>
              <a:gd name="adj" fmla="val 21739"/>
            </a:avLst>
          </a:prstGeom>
          <a:solidFill>
            <a:srgbClr val="FFFFFF"/>
          </a:solidFill>
          <a:ln w="13970">
            <a:solidFill>
              <a:srgbClr val="0EA5E9">
                <a:alpha val="6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21608" y="5687568"/>
            <a:ext cx="7132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0EA5E9"/>
                </a:solidFill>
              </a:rPr>
              <a:t>print</a:t>
            </a:r>
            <a:endParaRPr lang="en-US" sz="920" dirty="0"/>
          </a:p>
        </p:txBody>
      </p:sp>
      <p:sp>
        <p:nvSpPr>
          <p:cNvPr id="23" name="Text 21"/>
          <p:cNvSpPr/>
          <p:nvPr/>
        </p:nvSpPr>
        <p:spPr>
          <a:xfrm>
            <a:off x="4453128" y="5669280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sep= and end=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364224" y="5605272"/>
            <a:ext cx="2331720" cy="420624"/>
          </a:xfrm>
          <a:prstGeom prst="roundRect">
            <a:avLst>
              <a:gd name="adj" fmla="val 21739"/>
            </a:avLst>
          </a:prstGeom>
          <a:solidFill>
            <a:srgbClr val="FFFFFF"/>
          </a:solidFill>
          <a:ln w="1397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01384" y="5687568"/>
            <a:ext cx="7132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F59E0B"/>
                </a:solidFill>
              </a:rPr>
              <a:t>types</a:t>
            </a:r>
            <a:endParaRPr lang="en-US" sz="920" dirty="0"/>
          </a:p>
        </p:txBody>
      </p:sp>
      <p:sp>
        <p:nvSpPr>
          <p:cNvPr id="26" name="Text 24"/>
          <p:cNvSpPr/>
          <p:nvPr/>
        </p:nvSpPr>
        <p:spPr>
          <a:xfrm>
            <a:off x="7232904" y="5669280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  int  float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9144000" y="5605272"/>
            <a:ext cx="2331720" cy="420624"/>
          </a:xfrm>
          <a:prstGeom prst="roundRect">
            <a:avLst>
              <a:gd name="adj" fmla="val 21739"/>
            </a:avLst>
          </a:prstGeom>
          <a:solidFill>
            <a:srgbClr val="FFFFFF"/>
          </a:solidFill>
          <a:ln w="1397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281160" y="5687568"/>
            <a:ext cx="7132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8B5CF6"/>
                </a:solidFill>
              </a:rPr>
              <a:t>errors</a:t>
            </a:r>
            <a:endParaRPr lang="en-US" sz="920" dirty="0"/>
          </a:p>
        </p:txBody>
      </p:sp>
      <p:sp>
        <p:nvSpPr>
          <p:cNvPr id="29" name="Text 27"/>
          <p:cNvSpPr/>
          <p:nvPr/>
        </p:nvSpPr>
        <p:spPr>
          <a:xfrm>
            <a:off x="10012680" y="5669280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TypeError / SyntaxError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Arithmetic operators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Python can be your calculator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Operators tell Python what calculation to do. Uzbek hint: amal belgisi.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8580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16A34A">
                <a:alpha val="6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75895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addition</a:t>
            </a:r>
            <a:endParaRPr lang="en-US" sz="1020" dirty="0"/>
          </a:p>
        </p:txBody>
      </p:sp>
      <p:sp>
        <p:nvSpPr>
          <p:cNvPr id="12" name="Text 10"/>
          <p:cNvSpPr/>
          <p:nvPr/>
        </p:nvSpPr>
        <p:spPr>
          <a:xfrm>
            <a:off x="75895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qo‘shish</a:t>
            </a:r>
            <a:endParaRPr lang="en-US" sz="830" dirty="0"/>
          </a:p>
        </p:txBody>
      </p:sp>
      <p:sp>
        <p:nvSpPr>
          <p:cNvPr id="13" name="Text 11"/>
          <p:cNvSpPr/>
          <p:nvPr/>
        </p:nvSpPr>
        <p:spPr>
          <a:xfrm>
            <a:off x="75895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+ 3 → 5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256032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EF4444">
                <a:alpha val="6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EF44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</a:t>
            </a:r>
            <a:endParaRPr lang="en-US" sz="2700" dirty="0"/>
          </a:p>
        </p:txBody>
      </p:sp>
      <p:sp>
        <p:nvSpPr>
          <p:cNvPr id="16" name="Text 14"/>
          <p:cNvSpPr/>
          <p:nvPr/>
        </p:nvSpPr>
        <p:spPr>
          <a:xfrm>
            <a:off x="263347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subtraction</a:t>
            </a:r>
            <a:endParaRPr lang="en-US" sz="1020" dirty="0"/>
          </a:p>
        </p:txBody>
      </p:sp>
      <p:sp>
        <p:nvSpPr>
          <p:cNvPr id="17" name="Text 15"/>
          <p:cNvSpPr/>
          <p:nvPr/>
        </p:nvSpPr>
        <p:spPr>
          <a:xfrm>
            <a:off x="263347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ayirish</a:t>
            </a:r>
            <a:endParaRPr lang="en-US" sz="830" dirty="0"/>
          </a:p>
        </p:txBody>
      </p:sp>
      <p:sp>
        <p:nvSpPr>
          <p:cNvPr id="18" name="Text 16"/>
          <p:cNvSpPr/>
          <p:nvPr/>
        </p:nvSpPr>
        <p:spPr>
          <a:xfrm>
            <a:off x="263347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10 - 4 → 6</a:t>
            </a:r>
            <a:endParaRPr lang="en-US" sz="880" dirty="0"/>
          </a:p>
        </p:txBody>
      </p:sp>
      <p:sp>
        <p:nvSpPr>
          <p:cNvPr id="19" name="Shape 17"/>
          <p:cNvSpPr/>
          <p:nvPr/>
        </p:nvSpPr>
        <p:spPr>
          <a:xfrm>
            <a:off x="443484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3484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F59E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*</a:t>
            </a:r>
            <a:endParaRPr lang="en-US" sz="2700" dirty="0"/>
          </a:p>
        </p:txBody>
      </p:sp>
      <p:sp>
        <p:nvSpPr>
          <p:cNvPr id="21" name="Text 19"/>
          <p:cNvSpPr/>
          <p:nvPr/>
        </p:nvSpPr>
        <p:spPr>
          <a:xfrm>
            <a:off x="450799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multiplication</a:t>
            </a:r>
            <a:endParaRPr lang="en-US" sz="1020" dirty="0"/>
          </a:p>
        </p:txBody>
      </p:sp>
      <p:sp>
        <p:nvSpPr>
          <p:cNvPr id="22" name="Text 20"/>
          <p:cNvSpPr/>
          <p:nvPr/>
        </p:nvSpPr>
        <p:spPr>
          <a:xfrm>
            <a:off x="450799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ko‘paytirish</a:t>
            </a:r>
            <a:endParaRPr lang="en-US" sz="830" dirty="0"/>
          </a:p>
        </p:txBody>
      </p:sp>
      <p:sp>
        <p:nvSpPr>
          <p:cNvPr id="23" name="Text 21"/>
          <p:cNvSpPr/>
          <p:nvPr/>
        </p:nvSpPr>
        <p:spPr>
          <a:xfrm>
            <a:off x="450799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* 7 → 42</a:t>
            </a:r>
            <a:endParaRPr lang="en-US" sz="880" dirty="0"/>
          </a:p>
        </p:txBody>
      </p:sp>
      <p:sp>
        <p:nvSpPr>
          <p:cNvPr id="24" name="Shape 22"/>
          <p:cNvSpPr/>
          <p:nvPr/>
        </p:nvSpPr>
        <p:spPr>
          <a:xfrm>
            <a:off x="630936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0EA5E9">
                <a:alpha val="6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EA5E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</a:t>
            </a:r>
            <a:endParaRPr lang="en-US" sz="2700" dirty="0"/>
          </a:p>
        </p:txBody>
      </p:sp>
      <p:sp>
        <p:nvSpPr>
          <p:cNvPr id="26" name="Text 24"/>
          <p:cNvSpPr/>
          <p:nvPr/>
        </p:nvSpPr>
        <p:spPr>
          <a:xfrm>
            <a:off x="638251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division</a:t>
            </a:r>
            <a:endParaRPr lang="en-US" sz="1020" dirty="0"/>
          </a:p>
        </p:txBody>
      </p:sp>
      <p:sp>
        <p:nvSpPr>
          <p:cNvPr id="27" name="Text 25"/>
          <p:cNvSpPr/>
          <p:nvPr/>
        </p:nvSpPr>
        <p:spPr>
          <a:xfrm>
            <a:off x="638251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bo‘lish</a:t>
            </a:r>
            <a:endParaRPr lang="en-US" sz="830" dirty="0"/>
          </a:p>
        </p:txBody>
      </p:sp>
      <p:sp>
        <p:nvSpPr>
          <p:cNvPr id="28" name="Text 26"/>
          <p:cNvSpPr/>
          <p:nvPr/>
        </p:nvSpPr>
        <p:spPr>
          <a:xfrm>
            <a:off x="638251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 / 2 → 4.0</a:t>
            </a:r>
            <a:endParaRPr lang="en-US" sz="880" dirty="0"/>
          </a:p>
        </p:txBody>
      </p:sp>
      <p:sp>
        <p:nvSpPr>
          <p:cNvPr id="29" name="Shape 27"/>
          <p:cNvSpPr/>
          <p:nvPr/>
        </p:nvSpPr>
        <p:spPr>
          <a:xfrm>
            <a:off x="818388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18388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8B5C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</a:t>
            </a:r>
            <a:endParaRPr lang="en-US" sz="2300" dirty="0"/>
          </a:p>
        </p:txBody>
      </p:sp>
      <p:sp>
        <p:nvSpPr>
          <p:cNvPr id="31" name="Text 29"/>
          <p:cNvSpPr/>
          <p:nvPr/>
        </p:nvSpPr>
        <p:spPr>
          <a:xfrm>
            <a:off x="825703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floor division</a:t>
            </a:r>
            <a:endParaRPr lang="en-US" sz="1020" dirty="0"/>
          </a:p>
        </p:txBody>
      </p:sp>
      <p:sp>
        <p:nvSpPr>
          <p:cNvPr id="32" name="Text 30"/>
          <p:cNvSpPr/>
          <p:nvPr/>
        </p:nvSpPr>
        <p:spPr>
          <a:xfrm>
            <a:off x="825703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butun bo‘lish</a:t>
            </a:r>
            <a:endParaRPr lang="en-US" sz="830" dirty="0"/>
          </a:p>
        </p:txBody>
      </p:sp>
      <p:sp>
        <p:nvSpPr>
          <p:cNvPr id="33" name="Text 31"/>
          <p:cNvSpPr/>
          <p:nvPr/>
        </p:nvSpPr>
        <p:spPr>
          <a:xfrm>
            <a:off x="825703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 // 2 → 4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10058400" y="1508760"/>
            <a:ext cx="1572768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397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0058400" y="1636776"/>
            <a:ext cx="1572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22C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**</a:t>
            </a:r>
            <a:endParaRPr lang="en-US" sz="2300" dirty="0"/>
          </a:p>
        </p:txBody>
      </p:sp>
      <p:sp>
        <p:nvSpPr>
          <p:cNvPr id="36" name="Text 34"/>
          <p:cNvSpPr/>
          <p:nvPr/>
        </p:nvSpPr>
        <p:spPr>
          <a:xfrm>
            <a:off x="10131552" y="2029968"/>
            <a:ext cx="1426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101828"/>
                </a:solidFill>
              </a:rPr>
              <a:t>power</a:t>
            </a:r>
            <a:endParaRPr lang="en-US" sz="1020" dirty="0"/>
          </a:p>
        </p:txBody>
      </p:sp>
      <p:sp>
        <p:nvSpPr>
          <p:cNvPr id="37" name="Text 35"/>
          <p:cNvSpPr/>
          <p:nvPr/>
        </p:nvSpPr>
        <p:spPr>
          <a:xfrm>
            <a:off x="10131552" y="2240280"/>
            <a:ext cx="14264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30" dirty="0">
                <a:solidFill>
                  <a:srgbClr val="475467"/>
                </a:solidFill>
              </a:rPr>
              <a:t>daraja</a:t>
            </a:r>
            <a:endParaRPr lang="en-US" sz="830" dirty="0"/>
          </a:p>
        </p:txBody>
      </p:sp>
      <p:sp>
        <p:nvSpPr>
          <p:cNvPr id="38" name="Text 36"/>
          <p:cNvSpPr/>
          <p:nvPr/>
        </p:nvSpPr>
        <p:spPr>
          <a:xfrm>
            <a:off x="10131552" y="2450592"/>
            <a:ext cx="14264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** 5 → 32</a:t>
            </a:r>
            <a:endParaRPr lang="en-US" sz="880" dirty="0"/>
          </a:p>
        </p:txBody>
      </p:sp>
      <p:sp>
        <p:nvSpPr>
          <p:cNvPr id="39" name="Shape 37"/>
          <p:cNvSpPr/>
          <p:nvPr/>
        </p:nvSpPr>
        <p:spPr>
          <a:xfrm>
            <a:off x="804672" y="3273552"/>
            <a:ext cx="5349240" cy="2176272"/>
          </a:xfrm>
          <a:prstGeom prst="roundRect">
            <a:avLst>
              <a:gd name="adj" fmla="val 5042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04672" y="3273552"/>
            <a:ext cx="534924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69264" y="3383280"/>
            <a:ext cx="50200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try_it.py</a:t>
            </a:r>
            <a:endParaRPr lang="en-US" sz="820" dirty="0"/>
          </a:p>
        </p:txBody>
      </p:sp>
      <p:sp>
        <p:nvSpPr>
          <p:cNvPr id="42" name="Text 40"/>
          <p:cNvSpPr/>
          <p:nvPr/>
        </p:nvSpPr>
        <p:spPr>
          <a:xfrm>
            <a:off x="1005840" y="3822192"/>
            <a:ext cx="4946904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print(2 + 3 * 4)    # 14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print((2 + 3) * 4)  # 20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print(9 / 2)        # 4.5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print(9 // 2)       # 4</a:t>
            </a:r>
            <a:endParaRPr lang="en-US" sz="1380" dirty="0"/>
          </a:p>
        </p:txBody>
      </p:sp>
      <p:sp>
        <p:nvSpPr>
          <p:cNvPr id="43" name="Text 41"/>
          <p:cNvSpPr/>
          <p:nvPr/>
        </p:nvSpPr>
        <p:spPr>
          <a:xfrm>
            <a:off x="6537960" y="338328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01828"/>
                </a:solidFill>
              </a:rPr>
              <a:t>Order matters</a:t>
            </a:r>
            <a:endParaRPr lang="en-US" sz="2200" dirty="0"/>
          </a:p>
        </p:txBody>
      </p:sp>
      <p:sp>
        <p:nvSpPr>
          <p:cNvPr id="44" name="Shape 42"/>
          <p:cNvSpPr/>
          <p:nvPr/>
        </p:nvSpPr>
        <p:spPr>
          <a:xfrm>
            <a:off x="6547104" y="3803904"/>
            <a:ext cx="1371600" cy="54864"/>
          </a:xfrm>
          <a:prstGeom prst="rect">
            <a:avLst/>
          </a:prstGeom>
          <a:solidFill>
            <a:srgbClr val="FACC15"/>
          </a:solidFill>
          <a:ln w="12700">
            <a:solidFill>
              <a:srgbClr val="FACC15">
                <a:alpha val="0"/>
              </a:srgbClr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65392" y="4069080"/>
            <a:ext cx="47091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20" dirty="0">
                <a:solidFill>
                  <a:srgbClr val="10182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* and / happen before + and -</a:t>
            </a:r>
            <a:endParaRPr lang="en-US" sz="1420" dirty="0"/>
          </a:p>
          <a:p>
            <a:pPr algn="l" indent="0" marL="0">
              <a:buNone/>
            </a:pPr>
            <a:r>
              <a:rPr lang="en-US" sz="1420" dirty="0">
                <a:solidFill>
                  <a:srgbClr val="10182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Parentheses () change the order</a:t>
            </a:r>
            <a:endParaRPr lang="en-US" sz="1420" dirty="0"/>
          </a:p>
          <a:p>
            <a:pPr algn="l" indent="0" marL="0">
              <a:buNone/>
            </a:pPr>
            <a:r>
              <a:rPr lang="en-US" sz="1420" dirty="0">
                <a:solidFill>
                  <a:srgbClr val="10182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/ gives a floating-point result</a:t>
            </a:r>
            <a:endParaRPr lang="en-US" sz="1420" dirty="0"/>
          </a:p>
          <a:p>
            <a:pPr algn="l" indent="0" marL="0">
              <a:buNone/>
            </a:pPr>
            <a:r>
              <a:rPr lang="en-US" sz="1420" dirty="0">
                <a:solidFill>
                  <a:srgbClr val="10182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// removes the decimal part</a:t>
            </a:r>
            <a:endParaRPr lang="en-US" sz="14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print(), sep and end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print() shows the result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print() is a built-in function. It sends text or values to the screen.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13232" y="1572768"/>
            <a:ext cx="3246120" cy="1691640"/>
          </a:xfrm>
          <a:prstGeom prst="roundRect">
            <a:avLst>
              <a:gd name="adj" fmla="val 6486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13232" y="1572768"/>
            <a:ext cx="324612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77824" y="1682496"/>
            <a:ext cx="2916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default</a:t>
            </a:r>
            <a:endParaRPr lang="en-US" sz="820" dirty="0"/>
          </a:p>
        </p:txBody>
      </p:sp>
      <p:sp>
        <p:nvSpPr>
          <p:cNvPr id="12" name="Text 10"/>
          <p:cNvSpPr/>
          <p:nvPr/>
        </p:nvSpPr>
        <p:spPr>
          <a:xfrm>
            <a:off x="914400" y="2121408"/>
            <a:ext cx="284378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print("Ali")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print("Vali")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713232" y="3547872"/>
            <a:ext cx="3246120" cy="1234440"/>
          </a:xfrm>
          <a:prstGeom prst="roundRect">
            <a:avLst>
              <a:gd name="adj" fmla="val 7407"/>
            </a:avLst>
          </a:prstGeom>
          <a:solidFill>
            <a:srgbClr val="ECFDF3"/>
          </a:solidFill>
          <a:ln w="13970">
            <a:solidFill>
              <a:srgbClr val="22C55E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77824" y="3666744"/>
            <a:ext cx="2916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output</a:t>
            </a:r>
            <a:endParaRPr lang="en-US" sz="820" dirty="0"/>
          </a:p>
        </p:txBody>
      </p:sp>
      <p:sp>
        <p:nvSpPr>
          <p:cNvPr id="15" name="Text 13"/>
          <p:cNvSpPr/>
          <p:nvPr/>
        </p:nvSpPr>
        <p:spPr>
          <a:xfrm>
            <a:off x="896112" y="3968496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</a:t>
            </a:r>
            <a:endParaRPr lang="en-US" sz="1380" dirty="0"/>
          </a:p>
        </p:txBody>
      </p:sp>
      <p:sp>
        <p:nvSpPr>
          <p:cNvPr id="16" name="Shape 14"/>
          <p:cNvSpPr/>
          <p:nvPr/>
        </p:nvSpPr>
        <p:spPr>
          <a:xfrm>
            <a:off x="4434840" y="1572768"/>
            <a:ext cx="3429000" cy="1691640"/>
          </a:xfrm>
          <a:prstGeom prst="roundRect">
            <a:avLst>
              <a:gd name="adj" fmla="val 6486"/>
            </a:avLst>
          </a:prstGeom>
          <a:solidFill>
            <a:srgbClr val="111827"/>
          </a:solidFill>
          <a:ln w="13970">
            <a:solidFill>
              <a:srgbClr val="0EA5E9">
                <a:alpha val="6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434840" y="1572768"/>
            <a:ext cx="342900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99432" y="1682496"/>
            <a:ext cx="309981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0EA5E9"/>
                </a:solidFill>
              </a:rPr>
              <a:t>sep=  (between)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4636008" y="2121408"/>
            <a:ext cx="302666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print("Ali", "Vali", sep=" + ")</a:t>
            </a:r>
            <a:endParaRPr lang="en-US" sz="1340" dirty="0"/>
          </a:p>
        </p:txBody>
      </p:sp>
      <p:sp>
        <p:nvSpPr>
          <p:cNvPr id="20" name="Shape 18"/>
          <p:cNvSpPr/>
          <p:nvPr/>
        </p:nvSpPr>
        <p:spPr>
          <a:xfrm>
            <a:off x="4434840" y="3547872"/>
            <a:ext cx="3429000" cy="1234440"/>
          </a:xfrm>
          <a:prstGeom prst="roundRect">
            <a:avLst>
              <a:gd name="adj" fmla="val 7407"/>
            </a:avLst>
          </a:prstGeom>
          <a:solidFill>
            <a:srgbClr val="ECFDF3"/>
          </a:solidFill>
          <a:ln w="13970">
            <a:solidFill>
              <a:srgbClr val="0EA5E9">
                <a:alpha val="7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99432" y="3666744"/>
            <a:ext cx="309981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0EA5E9"/>
                </a:solidFill>
              </a:rPr>
              <a:t>output</a:t>
            </a:r>
            <a:endParaRPr lang="en-US" sz="820" dirty="0"/>
          </a:p>
        </p:txBody>
      </p:sp>
      <p:sp>
        <p:nvSpPr>
          <p:cNvPr id="22" name="Text 20"/>
          <p:cNvSpPr/>
          <p:nvPr/>
        </p:nvSpPr>
        <p:spPr>
          <a:xfrm>
            <a:off x="4617720" y="3968496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 + Vali</a:t>
            </a:r>
            <a:endParaRPr lang="en-US" sz="1380" dirty="0"/>
          </a:p>
        </p:txBody>
      </p:sp>
      <p:sp>
        <p:nvSpPr>
          <p:cNvPr id="23" name="Shape 21"/>
          <p:cNvSpPr/>
          <p:nvPr/>
        </p:nvSpPr>
        <p:spPr>
          <a:xfrm>
            <a:off x="8321040" y="1572768"/>
            <a:ext cx="3154680" cy="1691640"/>
          </a:xfrm>
          <a:prstGeom prst="roundRect">
            <a:avLst>
              <a:gd name="adj" fmla="val 6486"/>
            </a:avLst>
          </a:prstGeom>
          <a:solidFill>
            <a:srgbClr val="111827"/>
          </a:solidFill>
          <a:ln w="13970">
            <a:solidFill>
              <a:srgbClr val="F59E0B">
                <a:alpha val="6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321040" y="1572768"/>
            <a:ext cx="315468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85632" y="1682496"/>
            <a:ext cx="28254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F59E0B"/>
                </a:solidFill>
              </a:rPr>
              <a:t>end=  (after)</a:t>
            </a:r>
            <a:endParaRPr lang="en-US" sz="820" dirty="0"/>
          </a:p>
        </p:txBody>
      </p:sp>
      <p:sp>
        <p:nvSpPr>
          <p:cNvPr id="26" name="Text 24"/>
          <p:cNvSpPr/>
          <p:nvPr/>
        </p:nvSpPr>
        <p:spPr>
          <a:xfrm>
            <a:off x="8522208" y="2121408"/>
            <a:ext cx="275234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print("Ali", end="!")</a:t>
            </a:r>
            <a:endParaRPr lang="en-US" sz="1340" dirty="0"/>
          </a:p>
          <a:p>
            <a:pPr indent="0" marL="0">
              <a:buNone/>
            </a:pPr>
            <a:r>
              <a:rPr lang="en-US" sz="134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print("Salom")</a:t>
            </a:r>
            <a:endParaRPr lang="en-US" sz="1340" dirty="0"/>
          </a:p>
        </p:txBody>
      </p:sp>
      <p:sp>
        <p:nvSpPr>
          <p:cNvPr id="27" name="Shape 25"/>
          <p:cNvSpPr/>
          <p:nvPr/>
        </p:nvSpPr>
        <p:spPr>
          <a:xfrm>
            <a:off x="8321040" y="3547872"/>
            <a:ext cx="3154680" cy="1234440"/>
          </a:xfrm>
          <a:prstGeom prst="roundRect">
            <a:avLst>
              <a:gd name="adj" fmla="val 7407"/>
            </a:avLst>
          </a:prstGeom>
          <a:solidFill>
            <a:srgbClr val="ECFDF3"/>
          </a:solidFill>
          <a:ln w="13970">
            <a:solidFill>
              <a:srgbClr val="F59E0B">
                <a:alpha val="7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85632" y="3666744"/>
            <a:ext cx="28254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F59E0B"/>
                </a:solidFill>
              </a:rPr>
              <a:t>output</a:t>
            </a:r>
            <a:endParaRPr lang="en-US" sz="820" dirty="0"/>
          </a:p>
        </p:txBody>
      </p:sp>
      <p:sp>
        <p:nvSpPr>
          <p:cNvPr id="29" name="Text 27"/>
          <p:cNvSpPr/>
          <p:nvPr/>
        </p:nvSpPr>
        <p:spPr>
          <a:xfrm>
            <a:off x="8503920" y="3968496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Ali!Salom</a:t>
            </a:r>
            <a:endParaRPr lang="en-US" sz="1380" dirty="0"/>
          </a:p>
        </p:txBody>
      </p:sp>
      <p:sp>
        <p:nvSpPr>
          <p:cNvPr id="30" name="Shape 28"/>
          <p:cNvSpPr/>
          <p:nvPr/>
        </p:nvSpPr>
        <p:spPr>
          <a:xfrm>
            <a:off x="1115568" y="5321808"/>
            <a:ext cx="9921240" cy="475488"/>
          </a:xfrm>
          <a:prstGeom prst="roundRect">
            <a:avLst>
              <a:gd name="adj" fmla="val 23077"/>
            </a:avLst>
          </a:prstGeom>
          <a:solidFill>
            <a:srgbClr val="101828"/>
          </a:solidFill>
          <a:ln w="12700">
            <a:solidFill>
              <a:srgbClr val="101828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325880" y="5458968"/>
            <a:ext cx="9464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b="1" dirty="0">
                <a:solidFill>
                  <a:srgbClr val="FFFFFF"/>
                </a:solidFill>
              </a:rPr>
              <a:t>sep = what goes between values   •   end = what goes after the print</a:t>
            </a:r>
            <a:endParaRPr lang="en-US" sz="1320" dirty="0"/>
          </a:p>
        </p:txBody>
      </p:sp>
      <p:sp>
        <p:nvSpPr>
          <p:cNvPr id="32" name="Text 30"/>
          <p:cNvSpPr/>
          <p:nvPr/>
        </p:nvSpPr>
        <p:spPr>
          <a:xfrm>
            <a:off x="2057400" y="5897880"/>
            <a:ext cx="8138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475467"/>
                </a:solidFill>
              </a:rPr>
              <a:t>kichik tarjima: between = orasida, after = oxirida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Main data types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Three types you will use today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A type tells Python what kind of value it is working with.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822960" y="1581912"/>
            <a:ext cx="3063240" cy="3127248"/>
          </a:xfrm>
          <a:prstGeom prst="roundRect">
            <a:avLst>
              <a:gd name="adj" fmla="val 4776"/>
            </a:avLst>
          </a:prstGeom>
          <a:solidFill>
            <a:srgbClr val="FFFFFF"/>
          </a:solidFill>
          <a:ln w="15240">
            <a:solidFill>
              <a:srgbClr val="16A34A">
                <a:alpha val="72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1856232"/>
            <a:ext cx="2606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01828"/>
                </a:solidFill>
              </a:rPr>
              <a:t>String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033272" y="2313432"/>
            <a:ext cx="786384" cy="310896"/>
          </a:xfrm>
          <a:prstGeom prst="roundRect">
            <a:avLst>
              <a:gd name="adj" fmla="val 23529"/>
            </a:avLst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238658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str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033272" y="2770632"/>
            <a:ext cx="2606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475467"/>
                </a:solidFill>
              </a:rPr>
              <a:t>text / matn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1033272" y="3182112"/>
            <a:ext cx="777240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24128" y="347472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"Alice"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"42"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4590288" y="1581912"/>
            <a:ext cx="3063240" cy="3127248"/>
          </a:xfrm>
          <a:prstGeom prst="roundRect">
            <a:avLst>
              <a:gd name="adj" fmla="val 4776"/>
            </a:avLst>
          </a:prstGeom>
          <a:solidFill>
            <a:srgbClr val="FFFFFF"/>
          </a:solidFill>
          <a:ln w="15240">
            <a:solidFill>
              <a:srgbClr val="F59E0B">
                <a:alpha val="7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91456" y="1856232"/>
            <a:ext cx="2606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01828"/>
                </a:solidFill>
              </a:rPr>
              <a:t>Integer</a:t>
            </a:r>
            <a:endParaRPr lang="en-US" sz="2100" dirty="0"/>
          </a:p>
        </p:txBody>
      </p:sp>
      <p:sp>
        <p:nvSpPr>
          <p:cNvPr id="18" name="Shape 16"/>
          <p:cNvSpPr/>
          <p:nvPr/>
        </p:nvSpPr>
        <p:spPr>
          <a:xfrm>
            <a:off x="4800600" y="2313432"/>
            <a:ext cx="786384" cy="310896"/>
          </a:xfrm>
          <a:prstGeom prst="roundRect">
            <a:avLst>
              <a:gd name="adj" fmla="val 23529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64608" y="238658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int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00600" y="2770632"/>
            <a:ext cx="2606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475467"/>
                </a:solidFill>
              </a:rPr>
              <a:t>whole number / butun son</a:t>
            </a:r>
            <a:endParaRPr lang="en-US" sz="1080" dirty="0"/>
          </a:p>
        </p:txBody>
      </p:sp>
      <p:sp>
        <p:nvSpPr>
          <p:cNvPr id="21" name="Shape 19"/>
          <p:cNvSpPr/>
          <p:nvPr/>
        </p:nvSpPr>
        <p:spPr>
          <a:xfrm>
            <a:off x="4800600" y="3182112"/>
            <a:ext cx="77724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91456" y="347472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42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-7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8357616" y="1581912"/>
            <a:ext cx="3063240" cy="3127248"/>
          </a:xfrm>
          <a:prstGeom prst="roundRect">
            <a:avLst>
              <a:gd name="adj" fmla="val 4776"/>
            </a:avLst>
          </a:prstGeom>
          <a:solidFill>
            <a:srgbClr val="FFFFFF"/>
          </a:solidFill>
          <a:ln w="15240">
            <a:solidFill>
              <a:srgbClr val="0EA5E9">
                <a:alpha val="72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58784" y="1856232"/>
            <a:ext cx="2606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01828"/>
                </a:solidFill>
              </a:rPr>
              <a:t>Floating-point</a:t>
            </a:r>
            <a:endParaRPr lang="en-US" sz="2100" dirty="0"/>
          </a:p>
        </p:txBody>
      </p:sp>
      <p:sp>
        <p:nvSpPr>
          <p:cNvPr id="25" name="Shape 23"/>
          <p:cNvSpPr/>
          <p:nvPr/>
        </p:nvSpPr>
        <p:spPr>
          <a:xfrm>
            <a:off x="8567928" y="2313432"/>
            <a:ext cx="786384" cy="310896"/>
          </a:xfrm>
          <a:prstGeom prst="roundRect">
            <a:avLst>
              <a:gd name="adj" fmla="val 23529"/>
            </a:avLst>
          </a:prstGeom>
          <a:solidFill>
            <a:srgbClr val="0EA5E9"/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631936" y="238658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float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8567928" y="2770632"/>
            <a:ext cx="2606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475467"/>
                </a:solidFill>
              </a:rPr>
              <a:t>decimal number / kasr son</a:t>
            </a:r>
            <a:endParaRPr lang="en-US" sz="1080" dirty="0"/>
          </a:p>
        </p:txBody>
      </p:sp>
      <p:sp>
        <p:nvSpPr>
          <p:cNvPr id="28" name="Shape 26"/>
          <p:cNvSpPr/>
          <p:nvPr/>
        </p:nvSpPr>
        <p:spPr>
          <a:xfrm>
            <a:off x="8567928" y="3182112"/>
            <a:ext cx="777240" cy="54864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558784" y="347472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EA5E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3.14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0EA5E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0.5</a:t>
            </a:r>
            <a:endParaRPr lang="en-US" sz="2000" dirty="0"/>
          </a:p>
        </p:txBody>
      </p:sp>
      <p:sp>
        <p:nvSpPr>
          <p:cNvPr id="30" name="Shape 28"/>
          <p:cNvSpPr/>
          <p:nvPr/>
        </p:nvSpPr>
        <p:spPr>
          <a:xfrm>
            <a:off x="1325880" y="5084064"/>
            <a:ext cx="9464040" cy="841248"/>
          </a:xfrm>
          <a:prstGeom prst="roundRect">
            <a:avLst>
              <a:gd name="adj" fmla="val 13043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325880" y="5084064"/>
            <a:ext cx="946404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490472" y="5193792"/>
            <a:ext cx="91348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type_check.py</a:t>
            </a:r>
            <a:endParaRPr lang="en-US" sz="820" dirty="0"/>
          </a:p>
        </p:txBody>
      </p:sp>
      <p:sp>
        <p:nvSpPr>
          <p:cNvPr id="33" name="Text 31"/>
          <p:cNvSpPr/>
          <p:nvPr/>
        </p:nvSpPr>
        <p:spPr>
          <a:xfrm>
            <a:off x="1527048" y="5632704"/>
            <a:ext cx="90617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print(type("Alice"))  # &lt;class 'str'&gt;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print(type(42))       # &lt;class 'int'&gt;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print(type(3.14))     # &lt;class 'float'&gt;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Casting and TypeError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+ number? Convert first.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Python does not guess: a string and an integer are different types.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49808" y="1481328"/>
            <a:ext cx="4389120" cy="1874520"/>
          </a:xfrm>
          <a:prstGeom prst="roundRect">
            <a:avLst>
              <a:gd name="adj" fmla="val 5854"/>
            </a:avLst>
          </a:prstGeom>
          <a:solidFill>
            <a:srgbClr val="111827"/>
          </a:solidFill>
          <a:ln w="13970">
            <a:solidFill>
              <a:srgbClr val="EF4444">
                <a:alpha val="6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49808" y="1481328"/>
            <a:ext cx="438912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1591056"/>
            <a:ext cx="4059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EF4444"/>
                </a:solidFill>
              </a:rPr>
              <a:t>wrong.py</a:t>
            </a:r>
            <a:endParaRPr lang="en-US" sz="820" dirty="0"/>
          </a:p>
        </p:txBody>
      </p:sp>
      <p:sp>
        <p:nvSpPr>
          <p:cNvPr id="12" name="Text 10"/>
          <p:cNvSpPr/>
          <p:nvPr/>
        </p:nvSpPr>
        <p:spPr>
          <a:xfrm>
            <a:off x="950976" y="2029968"/>
            <a:ext cx="398678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 = "Alice"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 = 42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print(name + age)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749808" y="3703320"/>
            <a:ext cx="4389120" cy="1417320"/>
          </a:xfrm>
          <a:prstGeom prst="roundRect">
            <a:avLst>
              <a:gd name="adj" fmla="val 6452"/>
            </a:avLst>
          </a:prstGeom>
          <a:solidFill>
            <a:srgbClr val="ECFDF3"/>
          </a:solidFill>
          <a:ln w="13970">
            <a:solidFill>
              <a:srgbClr val="EF4444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822192"/>
            <a:ext cx="4059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EF4444"/>
                </a:solidFill>
              </a:rPr>
              <a:t>error</a:t>
            </a:r>
            <a:endParaRPr lang="en-US" sz="820" dirty="0"/>
          </a:p>
        </p:txBody>
      </p:sp>
      <p:sp>
        <p:nvSpPr>
          <p:cNvPr id="15" name="Text 13"/>
          <p:cNvSpPr/>
          <p:nvPr/>
        </p:nvSpPr>
        <p:spPr>
          <a:xfrm>
            <a:off x="932688" y="4123944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TypeError:</a:t>
            </a:r>
            <a:endParaRPr lang="en-US" sz="1180" dirty="0"/>
          </a:p>
          <a:p>
            <a:pPr indent="0" marL="0">
              <a:buNone/>
            </a:pPr>
            <a:r>
              <a:rPr lang="en-US" sz="11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can only concatenate str</a:t>
            </a:r>
            <a:endParaRPr lang="en-US" sz="1180" dirty="0"/>
          </a:p>
          <a:p>
            <a:pPr indent="0" marL="0">
              <a:buNone/>
            </a:pPr>
            <a:r>
              <a:rPr lang="en-US" sz="118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(not "int") to str</a:t>
            </a:r>
            <a:endParaRPr lang="en-US" sz="1180" dirty="0"/>
          </a:p>
        </p:txBody>
      </p:sp>
      <p:sp>
        <p:nvSpPr>
          <p:cNvPr id="16" name="Shape 14"/>
          <p:cNvSpPr/>
          <p:nvPr/>
        </p:nvSpPr>
        <p:spPr>
          <a:xfrm>
            <a:off x="5440680" y="2697480"/>
            <a:ext cx="960120" cy="475488"/>
          </a:xfrm>
          <a:prstGeom prst="rightArrow">
            <a:avLst/>
          </a:prstGeom>
          <a:solidFill>
            <a:srgbClr val="FACC15"/>
          </a:solidFill>
          <a:ln w="12700">
            <a:solidFill>
              <a:srgbClr val="FACC15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629400" y="1481328"/>
            <a:ext cx="4407408" cy="1874520"/>
          </a:xfrm>
          <a:prstGeom prst="roundRect">
            <a:avLst>
              <a:gd name="adj" fmla="val 5854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629400" y="1481328"/>
            <a:ext cx="4407408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793992" y="1591056"/>
            <a:ext cx="407822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right.py</a:t>
            </a:r>
            <a:endParaRPr lang="en-US" sz="820" dirty="0"/>
          </a:p>
        </p:txBody>
      </p:sp>
      <p:sp>
        <p:nvSpPr>
          <p:cNvPr id="20" name="Text 18"/>
          <p:cNvSpPr/>
          <p:nvPr/>
        </p:nvSpPr>
        <p:spPr>
          <a:xfrm>
            <a:off x="6830568" y="2029968"/>
            <a:ext cx="400507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print(name + str(age))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or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print(name, age)</a:t>
            </a:r>
            <a:endParaRPr lang="en-US" sz="1380" dirty="0"/>
          </a:p>
        </p:txBody>
      </p:sp>
      <p:sp>
        <p:nvSpPr>
          <p:cNvPr id="21" name="Shape 19"/>
          <p:cNvSpPr/>
          <p:nvPr/>
        </p:nvSpPr>
        <p:spPr>
          <a:xfrm>
            <a:off x="6629400" y="3703320"/>
            <a:ext cx="4407408" cy="1417320"/>
          </a:xfrm>
          <a:prstGeom prst="roundRect">
            <a:avLst>
              <a:gd name="adj" fmla="val 6452"/>
            </a:avLst>
          </a:prstGeom>
          <a:solidFill>
            <a:srgbClr val="ECFDF3"/>
          </a:solidFill>
          <a:ln w="13970">
            <a:solidFill>
              <a:srgbClr val="22C55E">
                <a:alpha val="7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93992" y="3822192"/>
            <a:ext cx="407822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output</a:t>
            </a:r>
            <a:endParaRPr lang="en-US" sz="820" dirty="0"/>
          </a:p>
        </p:txBody>
      </p:sp>
      <p:sp>
        <p:nvSpPr>
          <p:cNvPr id="23" name="Text 21"/>
          <p:cNvSpPr/>
          <p:nvPr/>
        </p:nvSpPr>
        <p:spPr>
          <a:xfrm>
            <a:off x="6812280" y="4123944"/>
            <a:ext cx="40416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Alice42</a:t>
            </a: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 42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1645920" y="5468112"/>
            <a:ext cx="896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01828"/>
                </a:solidFill>
              </a:rPr>
              <a:t>Casting = changing one type into another</a:t>
            </a:r>
            <a:endParaRPr lang="en-US" sz="1650" dirty="0"/>
          </a:p>
        </p:txBody>
      </p:sp>
      <p:sp>
        <p:nvSpPr>
          <p:cNvPr id="25" name="Text 23"/>
          <p:cNvSpPr/>
          <p:nvPr/>
        </p:nvSpPr>
        <p:spPr>
          <a:xfrm>
            <a:off x="1600200" y="5806440"/>
            <a:ext cx="9052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dirty="0">
                <a:solidFill>
                  <a:srgbClr val="47546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str(42) → "42"     int("42") → 42     float("3.14") → 3.14</a:t>
            </a:r>
            <a:endParaRPr lang="en-US" sz="12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SyntaxError and EOL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SyntaxError: the quote is not closed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Syntax means the grammar of code. One missing symbol can break the program.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896112" y="1627632"/>
            <a:ext cx="4297680" cy="1353312"/>
          </a:xfrm>
          <a:prstGeom prst="roundRect">
            <a:avLst>
              <a:gd name="adj" fmla="val 8108"/>
            </a:avLst>
          </a:prstGeom>
          <a:solidFill>
            <a:srgbClr val="111827"/>
          </a:solidFill>
          <a:ln w="13970">
            <a:solidFill>
              <a:srgbClr val="EF4444">
                <a:alpha val="6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96112" y="1627632"/>
            <a:ext cx="429768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0704" y="1737360"/>
            <a:ext cx="39684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EF4444"/>
                </a:solidFill>
              </a:rPr>
              <a:t>wrong.py</a:t>
            </a:r>
            <a:endParaRPr lang="en-US" sz="820" dirty="0"/>
          </a:p>
        </p:txBody>
      </p:sp>
      <p:sp>
        <p:nvSpPr>
          <p:cNvPr id="12" name="Text 10"/>
          <p:cNvSpPr/>
          <p:nvPr/>
        </p:nvSpPr>
        <p:spPr>
          <a:xfrm>
            <a:off x="1097280" y="2176272"/>
            <a:ext cx="389534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print('Alice)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96112" y="3374136"/>
            <a:ext cx="4297680" cy="1261872"/>
          </a:xfrm>
          <a:prstGeom prst="roundRect">
            <a:avLst>
              <a:gd name="adj" fmla="val 7246"/>
            </a:avLst>
          </a:prstGeom>
          <a:solidFill>
            <a:srgbClr val="ECFDF3"/>
          </a:solidFill>
          <a:ln w="13970">
            <a:solidFill>
              <a:srgbClr val="EF4444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60704" y="3493008"/>
            <a:ext cx="39684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EF4444"/>
                </a:solidFill>
              </a:rPr>
              <a:t>error</a:t>
            </a:r>
            <a:endParaRPr lang="en-US" sz="820" dirty="0"/>
          </a:p>
        </p:txBody>
      </p:sp>
      <p:sp>
        <p:nvSpPr>
          <p:cNvPr id="15" name="Text 13"/>
          <p:cNvSpPr/>
          <p:nvPr/>
        </p:nvSpPr>
        <p:spPr>
          <a:xfrm>
            <a:off x="1078992" y="3794760"/>
            <a:ext cx="393192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SyntaxError: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EOL while scanning string literal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532120" y="2606040"/>
            <a:ext cx="896112" cy="475488"/>
          </a:xfrm>
          <a:prstGeom prst="rightArrow">
            <a:avLst/>
          </a:prstGeom>
          <a:solidFill>
            <a:srgbClr val="FACC15"/>
          </a:solidFill>
          <a:ln w="12700">
            <a:solidFill>
              <a:srgbClr val="FACC15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647688" y="1627632"/>
            <a:ext cx="4160520" cy="1353312"/>
          </a:xfrm>
          <a:prstGeom prst="roundRect">
            <a:avLst>
              <a:gd name="adj" fmla="val 8108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647688" y="1627632"/>
            <a:ext cx="416052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12280" y="1737360"/>
            <a:ext cx="38313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right.py</a:t>
            </a:r>
            <a:endParaRPr lang="en-US" sz="820" dirty="0"/>
          </a:p>
        </p:txBody>
      </p:sp>
      <p:sp>
        <p:nvSpPr>
          <p:cNvPr id="20" name="Text 18"/>
          <p:cNvSpPr/>
          <p:nvPr/>
        </p:nvSpPr>
        <p:spPr>
          <a:xfrm>
            <a:off x="6848856" y="2176272"/>
            <a:ext cx="375818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print('Alice')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print("Alice")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647688" y="3374136"/>
            <a:ext cx="4160520" cy="1261872"/>
          </a:xfrm>
          <a:prstGeom prst="roundRect">
            <a:avLst>
              <a:gd name="adj" fmla="val 7246"/>
            </a:avLst>
          </a:prstGeom>
          <a:solidFill>
            <a:srgbClr val="ECFDF3"/>
          </a:solidFill>
          <a:ln w="13970">
            <a:solidFill>
              <a:srgbClr val="22C55E">
                <a:alpha val="7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12280" y="3493008"/>
            <a:ext cx="38313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output</a:t>
            </a:r>
            <a:endParaRPr lang="en-US" sz="820" dirty="0"/>
          </a:p>
        </p:txBody>
      </p:sp>
      <p:sp>
        <p:nvSpPr>
          <p:cNvPr id="23" name="Text 21"/>
          <p:cNvSpPr/>
          <p:nvPr/>
        </p:nvSpPr>
        <p:spPr>
          <a:xfrm>
            <a:off x="6830568" y="3794760"/>
            <a:ext cx="379476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</a:t>
            </a: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1143000" y="5175504"/>
            <a:ext cx="9921240" cy="603504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12700">
            <a:solidFill>
              <a:srgbClr val="CBD5C0">
                <a:alpha val="9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417320" y="5376672"/>
            <a:ext cx="93726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01828"/>
                </a:solidFill>
              </a:rPr>
              <a:t>EOL = End Of Line: the line ended before Python found the closing quote.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828800" y="5916168"/>
            <a:ext cx="85039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dirty="0">
                <a:solidFill>
                  <a:srgbClr val="47546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Rule: every opened quote must be closed — "..." or '...'</a:t>
            </a:r>
            <a:endParaRPr lang="en-US" sz="11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String operations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Strings can use + and * too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+ joins strings. * repeats a string.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49808" y="1463040"/>
            <a:ext cx="4892040" cy="1901952"/>
          </a:xfrm>
          <a:prstGeom prst="roundRect">
            <a:avLst>
              <a:gd name="adj" fmla="val 5769"/>
            </a:avLst>
          </a:prstGeom>
          <a:solidFill>
            <a:srgbClr val="111827"/>
          </a:solidFill>
          <a:ln w="13970">
            <a:solidFill>
              <a:srgbClr val="22C55E">
                <a:alpha val="6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49808" y="1463040"/>
            <a:ext cx="4892040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1572768"/>
            <a:ext cx="45628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concatenation with +</a:t>
            </a:r>
            <a:endParaRPr lang="en-US" sz="820" dirty="0"/>
          </a:p>
        </p:txBody>
      </p:sp>
      <p:sp>
        <p:nvSpPr>
          <p:cNvPr id="12" name="Text 10"/>
          <p:cNvSpPr/>
          <p:nvPr/>
        </p:nvSpPr>
        <p:spPr>
          <a:xfrm>
            <a:off x="950976" y="2011680"/>
            <a:ext cx="4489704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 + "Bob")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 + " " + "Bob")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749808" y="3675888"/>
            <a:ext cx="4892040" cy="1243584"/>
          </a:xfrm>
          <a:prstGeom prst="roundRect">
            <a:avLst>
              <a:gd name="adj" fmla="val 7353"/>
            </a:avLst>
          </a:prstGeom>
          <a:solidFill>
            <a:srgbClr val="ECFDF3"/>
          </a:solidFill>
          <a:ln w="13970">
            <a:solidFill>
              <a:srgbClr val="22C55E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794760"/>
            <a:ext cx="45628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22C55E"/>
                </a:solidFill>
              </a:rPr>
              <a:t>output</a:t>
            </a:r>
            <a:endParaRPr lang="en-US" sz="820" dirty="0"/>
          </a:p>
        </p:txBody>
      </p:sp>
      <p:sp>
        <p:nvSpPr>
          <p:cNvPr id="15" name="Text 13"/>
          <p:cNvSpPr/>
          <p:nvPr/>
        </p:nvSpPr>
        <p:spPr>
          <a:xfrm>
            <a:off x="932688" y="4096512"/>
            <a:ext cx="452628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AliceBob</a:t>
            </a: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 Bob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473952" y="1463040"/>
            <a:ext cx="4645152" cy="1901952"/>
          </a:xfrm>
          <a:prstGeom prst="roundRect">
            <a:avLst>
              <a:gd name="adj" fmla="val 5769"/>
            </a:avLst>
          </a:prstGeom>
          <a:solidFill>
            <a:srgbClr val="111827"/>
          </a:solidFill>
          <a:ln w="13970">
            <a:solidFill>
              <a:srgbClr val="F59E0B">
                <a:alpha val="6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73952" y="1463040"/>
            <a:ext cx="4645152" cy="384048"/>
          </a:xfrm>
          <a:prstGeom prst="roundRect">
            <a:avLst>
              <a:gd name="adj" fmla="val 28571"/>
            </a:avLst>
          </a:prstGeom>
          <a:solidFill>
            <a:srgbClr val="1F2937"/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38544" y="1572768"/>
            <a:ext cx="43159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F59E0B"/>
                </a:solidFill>
              </a:rPr>
              <a:t>multiplication with *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6675120" y="2011680"/>
            <a:ext cx="424281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 * 5)</a:t>
            </a:r>
            <a:endParaRPr lang="en-US" sz="1380" dirty="0"/>
          </a:p>
          <a:p>
            <a:pPr indent="0" marL="0">
              <a:buNone/>
            </a:pPr>
            <a:r>
              <a:rPr lang="en-US" sz="138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print("ha" * 3 + "!")</a:t>
            </a:r>
            <a:endParaRPr lang="en-US" sz="1380" dirty="0"/>
          </a:p>
        </p:txBody>
      </p:sp>
      <p:sp>
        <p:nvSpPr>
          <p:cNvPr id="20" name="Shape 18"/>
          <p:cNvSpPr/>
          <p:nvPr/>
        </p:nvSpPr>
        <p:spPr>
          <a:xfrm>
            <a:off x="6473952" y="3675888"/>
            <a:ext cx="4645152" cy="1243584"/>
          </a:xfrm>
          <a:prstGeom prst="roundRect">
            <a:avLst>
              <a:gd name="adj" fmla="val 7353"/>
            </a:avLst>
          </a:prstGeom>
          <a:solidFill>
            <a:srgbClr val="ECFDF3"/>
          </a:solidFill>
          <a:ln w="13970">
            <a:solidFill>
              <a:srgbClr val="F59E0B">
                <a:alpha val="7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38544" y="3794760"/>
            <a:ext cx="43159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F59E0B"/>
                </a:solidFill>
              </a:rPr>
              <a:t>output</a:t>
            </a:r>
            <a:endParaRPr lang="en-US" sz="820" dirty="0"/>
          </a:p>
        </p:txBody>
      </p:sp>
      <p:sp>
        <p:nvSpPr>
          <p:cNvPr id="22" name="Text 20"/>
          <p:cNvSpPr/>
          <p:nvPr/>
        </p:nvSpPr>
        <p:spPr>
          <a:xfrm>
            <a:off x="6656832" y="4096512"/>
            <a:ext cx="4279392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AliceAliceAliceAliceAlice</a:t>
            </a:r>
            <a:endParaRPr lang="en-US" sz="1270" dirty="0"/>
          </a:p>
          <a:p>
            <a:pPr indent="0" marL="0">
              <a:buNone/>
            </a:pPr>
            <a:r>
              <a:rPr lang="en-US" sz="127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hahaha!</a:t>
            </a:r>
            <a:endParaRPr lang="en-US" sz="1270" dirty="0"/>
          </a:p>
        </p:txBody>
      </p:sp>
      <p:sp>
        <p:nvSpPr>
          <p:cNvPr id="23" name="Shape 21"/>
          <p:cNvSpPr/>
          <p:nvPr/>
        </p:nvSpPr>
        <p:spPr>
          <a:xfrm>
            <a:off x="1417320" y="5422392"/>
            <a:ext cx="9418320" cy="502920"/>
          </a:xfrm>
          <a:prstGeom prst="roundRect">
            <a:avLst>
              <a:gd name="adj" fmla="val 21818"/>
            </a:avLst>
          </a:prstGeom>
          <a:solidFill>
            <a:srgbClr val="FEF2F2"/>
          </a:solidFill>
          <a:ln w="12700">
            <a:solidFill>
              <a:srgbClr val="EF4444">
                <a:alpha val="5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600200" y="5559552"/>
            <a:ext cx="90068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60" b="1" dirty="0">
                <a:solidFill>
                  <a:srgbClr val="101828"/>
                </a:solidFill>
              </a:rPr>
              <a:t>But string + int does not work:  "Alice" + 42  ❌</a:t>
            </a:r>
            <a:endParaRPr lang="en-US" sz="136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620256"/>
            <a:ext cx="12191695" cy="27432"/>
          </a:xfrm>
          <a:prstGeom prst="rect">
            <a:avLst/>
          </a:prstGeom>
          <a:solidFill>
            <a:srgbClr val="D7E3D0"/>
          </a:solidFill>
          <a:ln w="12700">
            <a:solidFill>
              <a:srgbClr val="D7E3D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2499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1828"/>
                </a:solidFill>
              </a:rPr>
              <a:t>Dombit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148840" y="6259068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Practice</a:t>
            </a:r>
            <a:endParaRPr lang="en-US" sz="930" dirty="0"/>
          </a:p>
        </p:txBody>
      </p:sp>
      <p:sp>
        <p:nvSpPr>
          <p:cNvPr id="6" name="Text 4"/>
          <p:cNvSpPr/>
          <p:nvPr/>
        </p:nvSpPr>
        <p:spPr>
          <a:xfrm>
            <a:off x="9875520" y="62590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30" dirty="0">
                <a:solidFill>
                  <a:srgbClr val="475467"/>
                </a:solidFill>
              </a:rPr>
              <a:t>Python Lesson 1</a:t>
            </a:r>
            <a:endParaRPr lang="en-US" sz="930" dirty="0"/>
          </a:p>
        </p:txBody>
      </p:sp>
      <p:sp>
        <p:nvSpPr>
          <p:cNvPr id="7" name="Text 5"/>
          <p:cNvSpPr/>
          <p:nvPr/>
        </p:nvSpPr>
        <p:spPr>
          <a:xfrm>
            <a:off x="566928" y="384048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018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challenge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585216" y="932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75467"/>
                </a:solidFill>
              </a:rPr>
              <a:t>First predict the output, then run it in Python.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868680" y="1481328"/>
            <a:ext cx="10469880" cy="530352"/>
          </a:xfrm>
          <a:prstGeom prst="roundRect">
            <a:avLst>
              <a:gd name="adj" fmla="val 17241"/>
            </a:avLst>
          </a:prstGeom>
          <a:solidFill>
            <a:srgbClr val="FFFFFF"/>
          </a:solidFill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69848" y="1609344"/>
            <a:ext cx="2194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22C55E"/>
                </a:solidFill>
              </a:rPr>
              <a:t>1</a:t>
            </a:r>
            <a:endParaRPr lang="en-US" sz="1180" dirty="0"/>
          </a:p>
        </p:txBody>
      </p:sp>
      <p:sp>
        <p:nvSpPr>
          <p:cNvPr id="11" name="Text 9"/>
          <p:cNvSpPr/>
          <p:nvPr/>
        </p:nvSpPr>
        <p:spPr>
          <a:xfrm>
            <a:off x="1591056" y="1600200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print(5 + 2 * 3)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086600" y="1618488"/>
            <a:ext cx="3749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467"/>
                </a:solidFill>
              </a:rPr>
              <a:t>What is the result?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868680" y="2231136"/>
            <a:ext cx="10469880" cy="530352"/>
          </a:xfrm>
          <a:prstGeom prst="roundRect">
            <a:avLst>
              <a:gd name="adj" fmla="val 17241"/>
            </a:avLst>
          </a:prstGeom>
          <a:solidFill>
            <a:srgbClr val="FFFFFF"/>
          </a:solidFill>
          <a:ln w="12700">
            <a:solidFill>
              <a:srgbClr val="0EA5E9">
                <a:alpha val="6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69848" y="2359152"/>
            <a:ext cx="2194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0EA5E9"/>
                </a:solidFill>
              </a:rPr>
              <a:t>2</a:t>
            </a:r>
            <a:endParaRPr lang="en-US" sz="1180" dirty="0"/>
          </a:p>
        </p:txBody>
      </p:sp>
      <p:sp>
        <p:nvSpPr>
          <p:cNvPr id="15" name="Text 13"/>
          <p:cNvSpPr/>
          <p:nvPr/>
        </p:nvSpPr>
        <p:spPr>
          <a:xfrm>
            <a:off x="1591056" y="2350008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print("A", "B", sep="-")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7086600" y="2368296"/>
            <a:ext cx="3749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467"/>
                </a:solidFill>
              </a:rPr>
              <a:t>What does sep do?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68680" y="2980944"/>
            <a:ext cx="10469880" cy="530352"/>
          </a:xfrm>
          <a:prstGeom prst="roundRect">
            <a:avLst>
              <a:gd name="adj" fmla="val 17241"/>
            </a:avLst>
          </a:prstGeom>
          <a:solidFill>
            <a:srgbClr val="FFFFFF"/>
          </a:solidFill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69848" y="3108960"/>
            <a:ext cx="2194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F59E0B"/>
                </a:solidFill>
              </a:rPr>
              <a:t>3</a:t>
            </a:r>
            <a:endParaRPr lang="en-US" sz="1180" dirty="0"/>
          </a:p>
        </p:txBody>
      </p:sp>
      <p:sp>
        <p:nvSpPr>
          <p:cNvPr id="19" name="Text 17"/>
          <p:cNvSpPr/>
          <p:nvPr/>
        </p:nvSpPr>
        <p:spPr>
          <a:xfrm>
            <a:off x="1591056" y="3099816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print("ha" * 4)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7086600" y="3118104"/>
            <a:ext cx="3749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467"/>
                </a:solidFill>
              </a:rPr>
              <a:t>String multiplication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868680" y="3730752"/>
            <a:ext cx="10469880" cy="530352"/>
          </a:xfrm>
          <a:prstGeom prst="roundRect">
            <a:avLst>
              <a:gd name="adj" fmla="val 17241"/>
            </a:avLst>
          </a:prstGeom>
          <a:solidFill>
            <a:srgbClr val="FFFFFF"/>
          </a:solidFill>
          <a:ln w="1270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9848" y="3858768"/>
            <a:ext cx="2194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8B5CF6"/>
                </a:solidFill>
              </a:rPr>
              <a:t>4</a:t>
            </a:r>
            <a:endParaRPr lang="en-US" sz="1180" dirty="0"/>
          </a:p>
        </p:txBody>
      </p:sp>
      <p:sp>
        <p:nvSpPr>
          <p:cNvPr id="23" name="Text 21"/>
          <p:cNvSpPr/>
          <p:nvPr/>
        </p:nvSpPr>
        <p:spPr>
          <a:xfrm>
            <a:off x="1591056" y="3849624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print("Alice" + str(42))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7086600" y="3867912"/>
            <a:ext cx="3749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467"/>
                </a:solidFill>
              </a:rPr>
              <a:t>Why do we need str()?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868680" y="4480560"/>
            <a:ext cx="10469880" cy="530352"/>
          </a:xfrm>
          <a:prstGeom prst="roundRect">
            <a:avLst>
              <a:gd name="adj" fmla="val 17241"/>
            </a:avLst>
          </a:prstGeom>
          <a:solidFill>
            <a:srgbClr val="FFFFFF"/>
          </a:solidFill>
          <a:ln w="12700">
            <a:solidFill>
              <a:srgbClr val="EF4444">
                <a:alpha val="6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69848" y="4608576"/>
            <a:ext cx="2194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EF4444"/>
                </a:solidFill>
              </a:rPr>
              <a:t>5</a:t>
            </a:r>
            <a:endParaRPr lang="en-US" sz="1180" dirty="0"/>
          </a:p>
        </p:txBody>
      </p:sp>
      <p:sp>
        <p:nvSpPr>
          <p:cNvPr id="27" name="Text 25"/>
          <p:cNvSpPr/>
          <p:nvPr/>
        </p:nvSpPr>
        <p:spPr>
          <a:xfrm>
            <a:off x="1591056" y="4599432"/>
            <a:ext cx="5212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1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print(10 // 3)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7086600" y="4617720"/>
            <a:ext cx="3749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467"/>
                </a:solidFill>
              </a:rPr>
              <a:t>How does // work?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1938528" y="5532120"/>
            <a:ext cx="8302752" cy="438912"/>
          </a:xfrm>
          <a:prstGeom prst="roundRect">
            <a:avLst>
              <a:gd name="adj" fmla="val 25000"/>
            </a:avLst>
          </a:prstGeom>
          <a:solidFill>
            <a:srgbClr val="101828"/>
          </a:solidFill>
          <a:ln w="12700">
            <a:solidFill>
              <a:srgbClr val="101828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148840" y="5669280"/>
            <a:ext cx="78821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30" b="1" dirty="0">
                <a:solidFill>
                  <a:srgbClr val="FFFFFF"/>
                </a:solidFill>
              </a:rPr>
              <a:t>Next lesson: variables, input(), and if/else</a:t>
            </a:r>
            <a:endParaRPr lang="en-US" sz="13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Dombit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Lesson 1 — Dombit</dc:title>
  <dc:subject>Python Lesson 1 for Dombit students</dc:subject>
  <dc:creator>OpenAI</dc:creator>
  <cp:lastModifiedBy>OpenAI</cp:lastModifiedBy>
  <cp:revision>1</cp:revision>
  <dcterms:created xsi:type="dcterms:W3CDTF">2026-07-18T06:42:04Z</dcterms:created>
  <dcterms:modified xsi:type="dcterms:W3CDTF">2026-07-18T06:42:04Z</dcterms:modified>
</cp:coreProperties>
</file>