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7889ee6fed24fc8" /><Relationship Type="http://schemas.openxmlformats.org/officeDocument/2006/relationships/extended-properties" Target="/docProps/app.xml" Id="Rbe5d29d6b8b44c31" /><Relationship Type="http://schemas.openxmlformats.org/officeDocument/2006/relationships/officeDocument" Target="/ppt/presentation.xml" Id="Ra3cf9bdb917e42e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f448e14b3aa402e"/>
  </p:sldMasterIdLst>
  <p:notesMasterIdLst>
    <p:notesMasterId xmlns:r="http://schemas.openxmlformats.org/officeDocument/2006/relationships" r:id="R57c2cf39ffa14760"/>
  </p:notesMasterIdLst>
  <p:sldIdLst>
    <p:sldId xmlns:r="http://schemas.openxmlformats.org/officeDocument/2006/relationships" id="256" r:id="R52fb72eb78d34c21"/>
    <p:sldId xmlns:r="http://schemas.openxmlformats.org/officeDocument/2006/relationships" id="257" r:id="R15dd742d65f44ad4"/>
    <p:sldId xmlns:r="http://schemas.openxmlformats.org/officeDocument/2006/relationships" id="258" r:id="Rd9982dbe169c495d"/>
    <p:sldId xmlns:r="http://schemas.openxmlformats.org/officeDocument/2006/relationships" id="259" r:id="R9e59711ecd684c6b"/>
    <p:sldId xmlns:r="http://schemas.openxmlformats.org/officeDocument/2006/relationships" id="260" r:id="R09b83f6f4b074203"/>
    <p:sldId xmlns:r="http://schemas.openxmlformats.org/officeDocument/2006/relationships" id="261" r:id="R90fd3545c9bc48c9"/>
    <p:sldId xmlns:r="http://schemas.openxmlformats.org/officeDocument/2006/relationships" id="262" r:id="R8221177b19b140ce"/>
    <p:sldId xmlns:r="http://schemas.openxmlformats.org/officeDocument/2006/relationships" id="263" r:id="R4cd1181a56184614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0b00b60a9184f7a" /><Relationship Type="http://schemas.openxmlformats.org/officeDocument/2006/relationships/slideMaster" Target="/ppt/slideMasters/slideMaster1.xml" Id="R5f448e14b3aa402e" /><Relationship Type="http://schemas.openxmlformats.org/officeDocument/2006/relationships/notesMaster" Target="/ppt/notesMasters/notesMaster1.xml" Id="R57c2cf39ffa14760" /><Relationship Type="http://schemas.openxmlformats.org/officeDocument/2006/relationships/presProps" Target="/ppt/presProps.xml" Id="R14eb744a2df24fb4" /><Relationship Type="http://schemas.openxmlformats.org/officeDocument/2006/relationships/viewProps" Target="/ppt/viewProps.xml" Id="Ra52da94a7e5f49fb" /><Relationship Type="http://schemas.openxmlformats.org/officeDocument/2006/relationships/tableStyles" Target="/ppt/tableStyles.xml" Id="Ra4e395cb0aac411f" /><Relationship Type="http://schemas.openxmlformats.org/officeDocument/2006/relationships/slide" Target="/ppt/slides/slide1.xml" Id="R52fb72eb78d34c21" /><Relationship Type="http://schemas.openxmlformats.org/officeDocument/2006/relationships/slide" Target="/ppt/slides/slide2.xml" Id="R15dd742d65f44ad4" /><Relationship Type="http://schemas.openxmlformats.org/officeDocument/2006/relationships/slide" Target="/ppt/slides/slide3.xml" Id="Rd9982dbe169c495d" /><Relationship Type="http://schemas.openxmlformats.org/officeDocument/2006/relationships/slide" Target="/ppt/slides/slide4.xml" Id="R9e59711ecd684c6b" /><Relationship Type="http://schemas.openxmlformats.org/officeDocument/2006/relationships/slide" Target="/ppt/slides/slide5.xml" Id="R09b83f6f4b074203" /><Relationship Type="http://schemas.openxmlformats.org/officeDocument/2006/relationships/slide" Target="/ppt/slides/slide6.xml" Id="R90fd3545c9bc48c9" /><Relationship Type="http://schemas.openxmlformats.org/officeDocument/2006/relationships/slide" Target="/ppt/slides/slide7.xml" Id="R8221177b19b140ce" /><Relationship Type="http://schemas.openxmlformats.org/officeDocument/2006/relationships/slide" Target="/ppt/slides/slide8.xml" Id="R4cd1181a5618461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6293560fcec450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450e532e61b405b" /><Relationship Type="http://schemas.openxmlformats.org/officeDocument/2006/relationships/notesMaster" Target="/ppt/notesMasters/notesMaster1.xml" Id="Rf98f98e0da10484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7e81503df04c49" /><Relationship Type="http://schemas.openxmlformats.org/officeDocument/2006/relationships/notesMaster" Target="/ppt/notesMasters/notesMaster1.xml" Id="R0c3419a9a0714fc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e46e1cfa6c142e4" /><Relationship Type="http://schemas.openxmlformats.org/officeDocument/2006/relationships/notesMaster" Target="/ppt/notesMasters/notesMaster1.xml" Id="R4b799c983ec94e4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396eb2a459463d" /><Relationship Type="http://schemas.openxmlformats.org/officeDocument/2006/relationships/notesMaster" Target="/ppt/notesMasters/notesMaster1.xml" Id="R0d9c3f3e8a70489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44850cb891447c3" /><Relationship Type="http://schemas.openxmlformats.org/officeDocument/2006/relationships/notesMaster" Target="/ppt/notesMasters/notesMaster1.xml" Id="Re08bde949a88416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bee80ff7074d9a" /><Relationship Type="http://schemas.openxmlformats.org/officeDocument/2006/relationships/notesMaster" Target="/ppt/notesMasters/notesMaster1.xml" Id="Rffc14e363cfb43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90e40d96306404c" /><Relationship Type="http://schemas.openxmlformats.org/officeDocument/2006/relationships/notesMaster" Target="/ppt/notesMasters/notesMaster1.xml" Id="Rc60b94c136d145a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0832c3aaf3b4f65" /><Relationship Type="http://schemas.openxmlformats.org/officeDocument/2006/relationships/notesMaster" Target="/ppt/notesMasters/notesMaster1.xml" Id="R94bbd285d7e940d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4324d2a71342ca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a3756b99ee64f20" /><Relationship Type="http://schemas.openxmlformats.org/officeDocument/2006/relationships/slideLayout" Target="/ppt/slideLayouts/slideLayout1.xml" Id="R8d1c38bb0e48457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1c38bb0e48457f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4b26ece797482e" /><Relationship Type="http://schemas.openxmlformats.org/officeDocument/2006/relationships/notesSlide" Target="/ppt/notesSlides/notesSlide1.xml" Id="R3c171a70bd4447c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873da03bb3408c" /><Relationship Type="http://schemas.openxmlformats.org/officeDocument/2006/relationships/notesSlide" Target="/ppt/notesSlides/notesSlide2.xml" Id="R4c184e9e10c3482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6bf777c133401a" /><Relationship Type="http://schemas.openxmlformats.org/officeDocument/2006/relationships/notesSlide" Target="/ppt/notesSlides/notesSlide3.xml" Id="R3f2139741f3f438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6a41859b8341e4" /><Relationship Type="http://schemas.openxmlformats.org/officeDocument/2006/relationships/notesSlide" Target="/ppt/notesSlides/notesSlide4.xml" Id="R9c5751a763804d5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bd33e452654472" /><Relationship Type="http://schemas.openxmlformats.org/officeDocument/2006/relationships/notesSlide" Target="/ppt/notesSlides/notesSlide5.xml" Id="R05ab70e19fa44f4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6f5b3b8cdb429f" /><Relationship Type="http://schemas.openxmlformats.org/officeDocument/2006/relationships/notesSlide" Target="/ppt/notesSlides/notesSlide6.xml" Id="R955932c86bdd432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ccedb4ccbc444b" /><Relationship Type="http://schemas.openxmlformats.org/officeDocument/2006/relationships/notesSlide" Target="/ppt/notesSlides/notesSlide7.xml" Id="R46c81d3f8a9e4ce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d1bdbb9678459f" /><Relationship Type="http://schemas.openxmlformats.org/officeDocument/2006/relationships/notesSlide" Target="/ppt/notesSlides/notesSlide8.xml" Id="R2206a9dde36e4d2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8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06E1F07-B2AF-416F-8BDC-C53EF2E71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12700">
            <a:solidFill>
              <a:srgbClr val="16A34A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EFD7E97B-B670-4254-8BA9-813F82D34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0256"/>
            <a:ext cx="12191695" cy="274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D0"/>
          </a:solidFill>
          <a:ln xmlns:a="http://schemas.openxmlformats.org/drawingml/2006/main" w="12700">
            <a:solidFill>
              <a:srgbClr val="D7E3D0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9556C46-7CFA-477E-834B-1C504EFF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249924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>
                <a:solidFill>
                  <a:srgbClr val="101828"/>
                </a:solidFill>
              </a:rPr>
              <a:t>Dombit</a:t>
            </a: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77E3275-FF46-4A5F-8CBB-7AB67A970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6259068"/>
            <a:ext cx="5943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475467"/>
                </a:solidFill>
              </a:rPr>
              <a:t>Variables, input(), and len()</a:t>
            </a:r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439F0C4-00AB-4A31-91A3-24FBF5D44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0" y="6259068"/>
            <a:ext cx="16916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30">
                <a:solidFill>
                  <a:srgbClr val="475467"/>
                </a:solidFill>
              </a:rPr>
              <a:t>Python Lesson 2</a:t>
            </a:r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C752B39-6322-4B69-AE58-698A6FFC9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841248"/>
            <a:ext cx="3749040" cy="676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5400" b="1">
                <a:solidFill>
                  <a:srgbClr val="101828"/>
                </a:solidFill>
                <a:latin typeface="Aptos Display"/>
                <a:ea typeface="Aptos Display"/>
                <a:cs typeface="Aptos Display"/>
              </a:rPr>
              <a:t>Python</a:t>
            </a:r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A0A5D8-4BB9-4929-B108-574A8C5AE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987552"/>
            <a:ext cx="23774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500" b="1">
                <a:solidFill>
                  <a:srgbClr val="16A34A"/>
                </a:solidFill>
              </a:rPr>
              <a:t>Lesson 2</a:t>
            </a:r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0E772CC9-2C72-4E90-ADD4-ECD8E494C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1627632"/>
            <a:ext cx="74980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900">
                <a:solidFill>
                  <a:srgbClr val="475467"/>
                </a:solidFill>
              </a:rPr>
              <a:t>Variables, valid names, multiple assignment, input(), and len()</a:t>
            </a:r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24998C2-A39C-4217-83D5-7948CA1C8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487168"/>
            <a:ext cx="5577840" cy="233172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13970">
            <a:solidFill>
              <a:srgbClr val="22C55E">
                <a:alpha val="60000"/>
              </a:srgbClr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4CA690DF-5B4E-44F0-AB53-BCDD7A201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487168"/>
            <a:ext cx="5577840" cy="384048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 w="12700">
            <a:solidFill>
              <a:srgbClr val="1F2937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C739C59-E93F-480D-B747-39F32F6AB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976" y="2596896"/>
            <a:ext cx="524865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22C55E"/>
                </a:solidFill>
              </a:rPr>
              <a:t>lesson_2.py</a:t>
            </a:r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C92805C7-4455-4B59-BEB3-FA0C346EF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" y="3035808"/>
            <a:ext cx="5175504" cy="1691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2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name = "Ali"</a:t>
            </a:r>
          </a:p>
          <a:p xmlns:a="http://schemas.openxmlformats.org/drawingml/2006/main">
            <a:pPr marL="0" indent="0">
              <a:buNone/>
            </a:pPr>
            <a:r>
              <a:rPr sz="152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age = 12</a:t>
            </a:r>
          </a:p>
          <a:p xmlns:a="http://schemas.openxmlformats.org/drawingml/2006/main">
            <a:pPr marL="0" indent="0">
              <a:buNone/>
            </a:pPr>
            <a:r>
              <a:rPr sz="152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print(name, age)</a:t>
            </a:r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0891FABF-8389-4C64-8BA2-D2D4925F2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4848" y="2487168"/>
            <a:ext cx="4526280" cy="2331720"/>
          </a:xfrm>
          <a:prstGeom xmlns:a="http://schemas.openxmlformats.org/drawingml/2006/main" prst="roundRect">
            <a:avLst>
              <a:gd name="adj" fmla="val 3922"/>
            </a:avLst>
          </a:prstGeom>
          <a:solidFill xmlns:a="http://schemas.openxmlformats.org/drawingml/2006/main">
            <a:srgbClr val="ECFDF3"/>
          </a:solidFill>
          <a:ln xmlns:a="http://schemas.openxmlformats.org/drawingml/2006/main" w="13970">
            <a:solidFill>
              <a:srgbClr val="0EA5E9">
                <a:alpha val="70000"/>
              </a:srgbClr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E8FDCBA7-8BA3-44E5-A859-B6103D2DE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0" y="2606040"/>
            <a:ext cx="419709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0EA5E9"/>
                </a:solidFill>
              </a:rPr>
              <a:t>result</a:t>
            </a:r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62AA6C7-7599-4A20-BEDA-10994EC29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7728" y="2907792"/>
            <a:ext cx="4160520" cy="1828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Ali 12</a:t>
            </a:r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741B1136-7E00-435C-A2F9-6A67D096A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5257800"/>
            <a:ext cx="30175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 b="1">
                <a:solidFill>
                  <a:srgbClr val="101828"/>
                </a:solidFill>
              </a:rPr>
              <a:t>By the end, you can explain:</a:t>
            </a:r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CB4E6806-09D6-4BB5-9E2D-783477E62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5605272"/>
            <a:ext cx="2331720" cy="420624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3970">
            <a:solidFill>
              <a:srgbClr val="16A34A">
                <a:alpha val="65000"/>
              </a:srgbClr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15F73A4B-8897-4CB3-8775-CF288C83B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" y="5687568"/>
            <a:ext cx="713232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20" b="1">
                <a:solidFill>
                  <a:srgbClr val="16A34A"/>
                </a:solidFill>
              </a:rPr>
              <a:t>assign</a:t>
            </a:r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DF93199E-209D-414B-8A7E-FF190CEEC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3352" y="5669280"/>
            <a:ext cx="12801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name = "Ali"</a:t>
            </a:r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641E6E17-E2D5-4DD6-BE10-9AB75B40B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448" y="5605272"/>
            <a:ext cx="2331720" cy="420624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3970">
            <a:solidFill>
              <a:srgbClr val="0EA5E9">
                <a:alpha val="65000"/>
              </a:srgbClr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259D4167-5DEA-4C3F-9426-D0B9FDCE4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1608" y="5687568"/>
            <a:ext cx="713232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20" b="1">
                <a:solidFill>
                  <a:srgbClr val="0EA5E9"/>
                </a:solidFill>
              </a:rPr>
              <a:t>names</a:t>
            </a:r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2F77508A-C183-4E4A-880F-072FD518B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3128" y="5669280"/>
            <a:ext cx="12801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valid or invalid</a:t>
            </a:r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FEB41FB8-B48D-4614-9AE1-227101C8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4224" y="5605272"/>
            <a:ext cx="2331720" cy="420624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3970">
            <a:solidFill>
              <a:srgbClr val="F59E0B">
                <a:alpha val="65000"/>
              </a:srgbClr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2576FB7D-2E9B-4529-8DE0-FF3CC0911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1384" y="5687568"/>
            <a:ext cx="713232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20" b="1">
                <a:solidFill>
                  <a:srgbClr val="F59E0B"/>
                </a:solidFill>
              </a:rPr>
              <a:t>multiple</a:t>
            </a:r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4B6CDD7E-6370-4C5F-93EB-376C8C04B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2904" y="5669280"/>
            <a:ext cx="12801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x, y = 1, 2</a:t>
            </a:r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A281A252-1BFB-4346-AB9C-4A308881E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605272"/>
            <a:ext cx="2331720" cy="420624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3970">
            <a:solidFill>
              <a:srgbClr val="8B5CF6">
                <a:alpha val="65000"/>
              </a:srgbClr>
            </a:solidFill>
            <a:prstDash val="solid"/>
          </a:ln>
        </p:spPr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73EA16EA-FC60-4752-9417-E3B333F03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1160" y="5687568"/>
            <a:ext cx="713232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20" b="1">
                <a:solidFill>
                  <a:srgbClr val="8B5CF6"/>
                </a:solidFill>
              </a:rPr>
              <a:t>input + len</a:t>
            </a:r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DF92CDA8-3BFC-4A56-BAD0-2069046AD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2680" y="5669280"/>
            <a:ext cx="12801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read and count</a:t>
            </a:r>
          </a:p>
        </p:txBody>
      </p:sp>
    </p:spTree>
    <p:extLst>
      <p:ext uri="{BB962C8B-B14F-4D97-AF65-F5344CB8AC3E}">
        <p14:creationId xmlns:p14="http://schemas.microsoft.com/office/powerpoint/2010/main" val="1073637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217AAB4-E349-419C-B143-A6C8E2EFE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12700">
            <a:solidFill>
              <a:srgbClr val="16A34A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B9437DBC-56C5-4D62-B09E-D4612A201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0256"/>
            <a:ext cx="12191695" cy="274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D0"/>
          </a:solidFill>
          <a:ln xmlns:a="http://schemas.openxmlformats.org/drawingml/2006/main" w="12700">
            <a:solidFill>
              <a:srgbClr val="D7E3D0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5F4422E-CF37-42AE-803D-8C7D115D4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249924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>
                <a:solidFill>
                  <a:srgbClr val="101828"/>
                </a:solidFill>
              </a:rPr>
              <a:t>Dombit</a:t>
            </a: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7A81281-3366-4451-8F89-6A5004A4E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6259068"/>
            <a:ext cx="5943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475467"/>
                </a:solidFill>
              </a:rPr>
              <a:t>Variable assignment</a:t>
            </a:r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B1EAC9D-2DC1-41B5-9732-859E5C4DE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0" y="6259068"/>
            <a:ext cx="16916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30">
                <a:solidFill>
                  <a:srgbClr val="475467"/>
                </a:solidFill>
              </a:rPr>
              <a:t>Python Lesson 2</a:t>
            </a:r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446F1300-8CB9-4BB3-81AE-C6569ABB2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76809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100" b="1">
                <a:solidFill>
                  <a:srgbClr val="101828"/>
                </a:solidFill>
                <a:latin typeface="Aptos Display"/>
                <a:ea typeface="Aptos Display"/>
                <a:cs typeface="Aptos Display"/>
              </a:rPr>
              <a:t>Assignment stores a value</a:t>
            </a:r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555E9DB-D242-49F6-A714-0C8CC06D9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32688"/>
            <a:ext cx="9692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475467"/>
                </a:solidFill>
              </a:rPr>
              <a:t>The name is on the left. Python evaluates the right side first.</a:t>
            </a:r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F2648FFF-3E3E-41EA-9698-9CC1FD449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1572768" cy="1170432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3970">
            <a:solidFill>
              <a:srgbClr val="16A34A">
                <a:alpha val="65000"/>
              </a:srgbClr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6C020FF-A409-4F55-9654-7B5D4C748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6776"/>
            <a:ext cx="1572768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700" b="1">
                <a:solidFill>
                  <a:srgbClr val="16A34A"/>
                </a:solidFill>
                <a:latin typeface="Courier New"/>
                <a:ea typeface="Courier New"/>
                <a:cs typeface="Courier New"/>
              </a:rPr>
              <a:t>=</a:t>
            </a:r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BBC85C69-77FB-44DC-88FF-346328608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2029968"/>
            <a:ext cx="14264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20" b="1">
                <a:solidFill>
                  <a:srgbClr val="101828"/>
                </a:solidFill>
              </a:rPr>
              <a:t>assignment</a:t>
            </a:r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61256C8-5981-4E46-8BE0-74114523C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2240280"/>
            <a:ext cx="1426464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475467"/>
                </a:solidFill>
              </a:rPr>
              <a:t>qiymat berish</a:t>
            </a:r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7B2980AA-BE54-483E-BC99-D42A098E4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2450592"/>
            <a:ext cx="1426464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8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score = 10</a:t>
            </a:r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BAC5D718-2500-4C73-BA9F-704EFCFC5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0" y="1508760"/>
            <a:ext cx="1572768" cy="1170432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3970">
            <a:solidFill>
              <a:srgbClr val="EF4444">
                <a:alpha val="65000"/>
              </a:srgbClr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EC1B0608-3B9B-4976-9BDC-3E24E86F5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0" y="1636776"/>
            <a:ext cx="1572768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700" b="1">
                <a:solidFill>
                  <a:srgbClr val="EF4444"/>
                </a:solidFill>
                <a:latin typeface="Courier New"/>
                <a:ea typeface="Courier New"/>
                <a:cs typeface="Courier New"/>
              </a:rPr>
              <a:t>←</a:t>
            </a:r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B23CF4D-DD09-4AA3-9AD2-0E907B9A0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3472" y="2029968"/>
            <a:ext cx="14264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20" b="1">
                <a:solidFill>
                  <a:srgbClr val="101828"/>
                </a:solidFill>
              </a:rPr>
              <a:t>read it</a:t>
            </a:r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F17AF0F-855D-44CB-ADAC-CCB809132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3472" y="2240280"/>
            <a:ext cx="1426464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475467"/>
                </a:solidFill>
              </a:rPr>
              <a:t>right to left</a:t>
            </a:r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5FECA169-7A22-45B8-AB7C-919CD57C5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3472" y="2450592"/>
            <a:ext cx="1426464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8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score ← 10</a:t>
            </a:r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D2ABBC55-0147-416E-A336-107063155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4840" y="1508760"/>
            <a:ext cx="1572768" cy="1170432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3970">
            <a:solidFill>
              <a:srgbClr val="F59E0B">
                <a:alpha val="65000"/>
              </a:srgbClr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501F8A05-AA5F-4237-907A-CAD4C28F5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4840" y="1636776"/>
            <a:ext cx="1572768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700" b="1">
                <a:solidFill>
                  <a:srgbClr val="F59E0B"/>
                </a:solidFill>
                <a:latin typeface="Courier New"/>
                <a:ea typeface="Courier New"/>
                <a:cs typeface="Courier New"/>
              </a:rPr>
              <a:t>+</a:t>
            </a:r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35C71CC4-793A-4550-B999-5ECFB9360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7992" y="2029968"/>
            <a:ext cx="14264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20" b="1">
                <a:solidFill>
                  <a:srgbClr val="101828"/>
                </a:solidFill>
              </a:rPr>
              <a:t>update</a:t>
            </a:r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60FAAA64-FAEA-4629-B51B-0DBC3CE9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7992" y="2240280"/>
            <a:ext cx="1426464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475467"/>
                </a:solidFill>
              </a:rPr>
              <a:t>yangi qiymat</a:t>
            </a:r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6474CC43-D0C5-4372-ADFA-8691462B0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7992" y="2450592"/>
            <a:ext cx="1426464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8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score = score + 1</a:t>
            </a:r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F18B17CA-74B0-4263-A0C3-465BD28F4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1508760"/>
            <a:ext cx="1572768" cy="1170432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3970">
            <a:solidFill>
              <a:srgbClr val="0EA5E9">
                <a:alpha val="65000"/>
              </a:srgbClr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4FF1F16C-BC16-4875-ACE6-AE1CB1041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1636776"/>
            <a:ext cx="1572768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700" b="1">
                <a:solidFill>
                  <a:srgbClr val="0EA5E9"/>
                </a:solidFill>
                <a:latin typeface="Courier New"/>
                <a:ea typeface="Courier New"/>
                <a:cs typeface="Courier New"/>
              </a:rPr>
              <a:t>#</a:t>
            </a:r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98AC6A86-51F4-4ABC-B32F-95D6C502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2512" y="2029968"/>
            <a:ext cx="14264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20" b="1">
                <a:solidFill>
                  <a:srgbClr val="101828"/>
                </a:solidFill>
              </a:rPr>
              <a:t>describe</a:t>
            </a:r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C5BA5A98-972C-4662-98AA-CF1B8AB15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2512" y="2240280"/>
            <a:ext cx="1426464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475467"/>
                </a:solidFill>
              </a:rPr>
              <a:t>aniq nom</a:t>
            </a:r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8BA44EDE-81B8-4709-8443-10FE43264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2512" y="2450592"/>
            <a:ext cx="1426464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8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student_age = 12</a:t>
            </a:r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60235594-CA92-47CA-8B13-B23BF1F9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1508760"/>
            <a:ext cx="1572768" cy="1170432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3970">
            <a:solidFill>
              <a:srgbClr val="8B5CF6">
                <a:alpha val="65000"/>
              </a:srgbClr>
            </a:solidFill>
            <a:prstDash val="solid"/>
          </a:ln>
        </p:spPr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37ADD4A9-6CAF-4C22-9F7E-C34C83456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1636776"/>
            <a:ext cx="1572768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300" b="1">
                <a:solidFill>
                  <a:srgbClr val="8B5CF6"/>
                </a:solidFill>
                <a:latin typeface="Courier New"/>
                <a:ea typeface="Courier New"/>
                <a:cs typeface="Courier New"/>
              </a:rPr>
              <a:t>=</a:t>
            </a:r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0644C092-33EB-48D7-8FD3-D76F945D3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2029968"/>
            <a:ext cx="14264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20" b="1">
                <a:solidFill>
                  <a:srgbClr val="101828"/>
                </a:solidFill>
              </a:rPr>
              <a:t>overwrite</a:t>
            </a:r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F033C528-38BE-411F-AAFA-64C145C15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2240280"/>
            <a:ext cx="1426464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475467"/>
                </a:solidFill>
              </a:rPr>
              <a:t>almashtirish</a:t>
            </a:r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C719AED1-47A5-4D12-B1B2-3C02F25B3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7032" y="2450592"/>
            <a:ext cx="1426464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8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score = 99</a:t>
            </a:r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518F9CD1-D6CF-44B1-83D7-01CCC4671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1508760"/>
            <a:ext cx="1572768" cy="1170432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3970">
            <a:solidFill>
              <a:srgbClr val="22C55E">
                <a:alpha val="65000"/>
              </a:srgbClr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ED2F4E5F-516C-4ADD-BEB3-7FA8B1DAF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1636776"/>
            <a:ext cx="1572768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300" b="1">
                <a:solidFill>
                  <a:srgbClr val="22C55E"/>
                </a:solidFill>
                <a:latin typeface="Courier New"/>
                <a:ea typeface="Courier New"/>
                <a:cs typeface="Courier New"/>
              </a:rPr>
              <a:t>?</a:t>
            </a:r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7C5F692A-9F58-4DC5-8D04-CB07E073E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1552" y="2029968"/>
            <a:ext cx="14264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20" b="1">
                <a:solidFill>
                  <a:srgbClr val="101828"/>
                </a:solidFill>
              </a:rPr>
              <a:t>predict</a:t>
            </a:r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6E92B25E-C751-4E63-ACE6-1F606949C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1552" y="2240280"/>
            <a:ext cx="1426464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30">
                <a:solidFill>
                  <a:srgbClr val="475467"/>
                </a:solidFill>
              </a:rPr>
              <a:t>oldin o‘yla</a:t>
            </a:r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2EC019D0-0FDD-4D4B-B74E-C0902C692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1552" y="2450592"/>
            <a:ext cx="1426464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8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print(score) → 99</a:t>
            </a:r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61620F4F-BB7C-4E5C-BBAB-9A2449482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3273552"/>
            <a:ext cx="5349240" cy="2176272"/>
          </a:xfrm>
          <a:prstGeom xmlns:a="http://schemas.openxmlformats.org/drawingml/2006/main" prst="roundRect">
            <a:avLst>
              <a:gd name="adj" fmla="val 5042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13970">
            <a:solidFill>
              <a:srgbClr val="22C55E">
                <a:alpha val="60000"/>
              </a:srgbClr>
            </a:solidFill>
            <a:prstDash val="solid"/>
          </a:ln>
        </p:spPr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FB213C37-AFEA-4AA3-81CC-1F8891C36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3273552"/>
            <a:ext cx="5349240" cy="384048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 w="12700">
            <a:solidFill>
              <a:srgbClr val="1F2937">
                <a:alpha val="0"/>
              </a:srgbClr>
            </a:solidFill>
            <a:prstDash val="solid"/>
          </a:ln>
        </p:spPr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441CC00A-E4BF-4CBD-B20C-F677DC69E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3383280"/>
            <a:ext cx="502005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22C55E"/>
                </a:solidFill>
              </a:rPr>
              <a:t>try_it.py</a:t>
            </a:r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08A78F29-6591-4442-899D-B54F5CDB6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822192"/>
            <a:ext cx="4946904" cy="1536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score = 10</a:t>
            </a:r>
          </a:p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score = score + 5</a:t>
            </a:r>
          </a:p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score = 3</a:t>
            </a:r>
          </a:p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print(score)        # 3</a:t>
            </a:r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421D988C-DB82-49D6-8C2F-C9ABFBDF1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3383280"/>
            <a:ext cx="31089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 b="1">
                <a:solidFill>
                  <a:srgbClr val="101828"/>
                </a:solidFill>
              </a:rPr>
              <a:t>Follow the value</a:t>
            </a:r>
          </a:p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0BFAE266-0E95-44FA-A739-359FBD4E0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7104" y="3803904"/>
            <a:ext cx="13716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CC15"/>
          </a:solidFill>
          <a:ln xmlns:a="http://schemas.openxmlformats.org/drawingml/2006/main" w="12700">
            <a:solidFill>
              <a:srgbClr val="FACC15">
                <a:alpha val="0"/>
              </a:srgbClr>
            </a:solidFill>
            <a:prstDash val="solid"/>
          </a:ln>
        </p:spPr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BAD499B2-8DA8-4449-B93B-DA41783F5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4069080"/>
            <a:ext cx="4709160" cy="1143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20">
                <a:solidFill>
                  <a:srgbClr val="101828"/>
                </a:solidFill>
                <a:latin typeface="Aptos"/>
                <a:ea typeface="Aptos"/>
                <a:cs typeface="Aptos"/>
              </a:rPr>
              <a:t>• First: score gets 10</a:t>
            </a:r>
          </a:p>
          <a:p xmlns:a="http://schemas.openxmlformats.org/drawingml/2006/main">
            <a:pPr marL="0" indent="0" algn="l">
              <a:buNone/>
            </a:pPr>
            <a:r>
              <a:rPr sz="1420">
                <a:solidFill>
                  <a:srgbClr val="101828"/>
                </a:solidFill>
                <a:latin typeface="Aptos"/>
                <a:ea typeface="Aptos"/>
                <a:cs typeface="Aptos"/>
              </a:rPr>
              <a:t>• Then: score becomes 15</a:t>
            </a:r>
          </a:p>
          <a:p xmlns:a="http://schemas.openxmlformats.org/drawingml/2006/main">
            <a:pPr marL="0" indent="0" algn="l">
              <a:buNone/>
            </a:pPr>
            <a:r>
              <a:rPr sz="1420">
                <a:solidFill>
                  <a:srgbClr val="101828"/>
                </a:solidFill>
                <a:latin typeface="Aptos"/>
                <a:ea typeface="Aptos"/>
                <a:cs typeface="Aptos"/>
              </a:rPr>
              <a:t>• Then: score is replaced by 3</a:t>
            </a:r>
          </a:p>
          <a:p xmlns:a="http://schemas.openxmlformats.org/drawingml/2006/main">
            <a:pPr marL="0" indent="0" algn="l">
              <a:buNone/>
            </a:pPr>
            <a:r>
              <a:rPr sz="1420">
                <a:solidFill>
                  <a:srgbClr val="101828"/>
                </a:solidFill>
                <a:latin typeface="Aptos"/>
                <a:ea typeface="Aptos"/>
                <a:cs typeface="Aptos"/>
              </a:rPr>
              <a:t>• print() uses the latest value</a:t>
            </a:r>
          </a:p>
        </p:txBody>
      </p:sp>
    </p:spTree>
    <p:extLst>
      <p:ext uri="{BB962C8B-B14F-4D97-AF65-F5344CB8AC3E}">
        <p14:creationId xmlns:p14="http://schemas.microsoft.com/office/powerpoint/2010/main" val="17301990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8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2442AF7-9B8E-4A11-8642-57421CAAE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12700">
            <a:solidFill>
              <a:srgbClr val="16A34A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052629D3-6F08-4AC8-8173-17AD0CFC6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0256"/>
            <a:ext cx="12191695" cy="274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D0"/>
          </a:solidFill>
          <a:ln xmlns:a="http://schemas.openxmlformats.org/drawingml/2006/main" w="12700">
            <a:solidFill>
              <a:srgbClr val="D7E3D0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39EE765D-E4F3-4184-81A0-0D95B12BE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249924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>
                <a:solidFill>
                  <a:srgbClr val="101828"/>
                </a:solidFill>
              </a:rPr>
              <a:t>Dombit</a:t>
            </a: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E8B6D1DD-7634-4CF9-9674-828CD3BBE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6259068"/>
            <a:ext cx="5943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475467"/>
                </a:solidFill>
              </a:rPr>
              <a:t>Multiple assignment</a:t>
            </a:r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2070BEEB-70B0-4E77-BC39-4C2A47880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0" y="6259068"/>
            <a:ext cx="16916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30">
                <a:solidFill>
                  <a:srgbClr val="475467"/>
                </a:solidFill>
              </a:rPr>
              <a:t>Python Lesson 2</a:t>
            </a:r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F0874BB7-A623-4A3E-943B-708F932D4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76809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100" b="1">
                <a:solidFill>
                  <a:srgbClr val="101828"/>
                </a:solidFill>
                <a:latin typeface="Aptos Display"/>
                <a:ea typeface="Aptos Display"/>
                <a:cs typeface="Aptos Display"/>
              </a:rPr>
              <a:t>Use multiple assignment in one line</a:t>
            </a:r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AC6914A5-963A-40D2-B451-D7DD2ED2A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32688"/>
            <a:ext cx="9692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475467"/>
                </a:solidFill>
              </a:rPr>
              <a:t>Names on the left, values on the right - in the same order.</a:t>
            </a:r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58A8B641-C6AC-44C0-8BC7-EF994A889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1572768"/>
            <a:ext cx="3246120" cy="1691640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13970">
            <a:solidFill>
              <a:srgbClr val="22C55E">
                <a:alpha val="60000"/>
              </a:srgbClr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A74E235-8321-454B-B3FB-264D44265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1572768"/>
            <a:ext cx="3246120" cy="384048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 w="12700">
            <a:solidFill>
              <a:srgbClr val="1F2937">
                <a:alpha val="0"/>
              </a:srgbClr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E495162-1E14-4B54-98EB-19FC0D63A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1682496"/>
            <a:ext cx="291693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22C55E"/>
                </a:solidFill>
              </a:rPr>
              <a:t>three variables</a:t>
            </a:r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B1809A61-F39A-4036-939E-DA9C8118A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21408"/>
            <a:ext cx="2843784" cy="1051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x, y, z = 1, 2, 3</a:t>
            </a:r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EF1274BA-C0B4-48D0-8D0A-9EFDA59A8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547872"/>
            <a:ext cx="3246120" cy="123444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ECFDF3"/>
          </a:solidFill>
          <a:ln xmlns:a="http://schemas.openxmlformats.org/drawingml/2006/main" w="13970">
            <a:solidFill>
              <a:srgbClr val="22C55E">
                <a:alpha val="7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72B945FC-0740-4916-A4D4-798F4A5FD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3666744"/>
            <a:ext cx="291693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22C55E"/>
                </a:solidFill>
              </a:rPr>
              <a:t>values</a:t>
            </a:r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B1540ADE-392E-45AE-A248-3AF5F2491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3968496"/>
            <a:ext cx="288036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1  2  3</a:t>
            </a:r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A4B33D12-B068-4B61-A883-CC1B146E5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4840" y="1572768"/>
            <a:ext cx="3429000" cy="1691640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13970">
            <a:solidFill>
              <a:srgbClr val="0EA5E9">
                <a:alpha val="60000"/>
              </a:srgbClr>
            </a:solidFill>
            <a:prstDash val="solid"/>
          </a:ln>
        </p:spPr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787766D0-657E-4112-9B1D-242C2EA39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4840" y="1572768"/>
            <a:ext cx="3429000" cy="384048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 w="12700">
            <a:solidFill>
              <a:srgbClr val="1F2937">
                <a:alpha val="0"/>
              </a:srgbClr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8E82DD7E-E382-4EF2-BD22-458EC0342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9432" y="1682496"/>
            <a:ext cx="309981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0EA5E9"/>
                </a:solidFill>
              </a:rPr>
              <a:t>same value</a:t>
            </a:r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2B46FB32-2352-4202-B552-85862C5DD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6008" y="2121408"/>
            <a:ext cx="3026664" cy="1051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4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a = b = c = 0</a:t>
            </a:r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2CFCFAEF-0324-493B-8940-49E9CC246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4840" y="3547872"/>
            <a:ext cx="3429000" cy="123444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ECFDF3"/>
          </a:solidFill>
          <a:ln xmlns:a="http://schemas.openxmlformats.org/drawingml/2006/main" w="13970">
            <a:solidFill>
              <a:srgbClr val="0EA5E9">
                <a:alpha val="70000"/>
              </a:srgbClr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ACD64A0D-36CF-4CA7-B907-E8736BC3E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9432" y="3666744"/>
            <a:ext cx="309981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0EA5E9"/>
                </a:solidFill>
              </a:rPr>
              <a:t>values</a:t>
            </a:r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65E18E7E-322F-402F-9B0F-7567CC8AE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3968496"/>
            <a:ext cx="306324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0  0  0</a:t>
            </a:r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03E7CA25-47A7-4A1F-8801-7E1A81540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1572768"/>
            <a:ext cx="3154680" cy="1691640"/>
          </a:xfrm>
          <a:prstGeom xmlns:a="http://schemas.openxmlformats.org/drawingml/2006/main" prst="roundRect">
            <a:avLst>
              <a:gd name="adj" fmla="val 6486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13970">
            <a:solidFill>
              <a:srgbClr val="F59E0B">
                <a:alpha val="60000"/>
              </a:srgbClr>
            </a:solidFill>
            <a:prstDash val="solid"/>
          </a:ln>
        </p:spPr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4BC6C4B2-5142-45F3-A920-7AABC489F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1572768"/>
            <a:ext cx="3154680" cy="384048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 w="12700">
            <a:solidFill>
              <a:srgbClr val="1F2937">
                <a:alpha val="0"/>
              </a:srgbClr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24755DBA-71FB-4117-A38B-3F8C049D4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5632" y="1682496"/>
            <a:ext cx="282549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F59E0B"/>
                </a:solidFill>
              </a:rPr>
              <a:t>swap values</a:t>
            </a:r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0EBCDD03-F29A-4228-8CC3-7A3CDD303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208" y="2121408"/>
            <a:ext cx="2752344" cy="1051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4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x, y = 1, 2</a:t>
            </a:r>
          </a:p>
          <a:p xmlns:a="http://schemas.openxmlformats.org/drawingml/2006/main">
            <a:pPr marL="0" indent="0">
              <a:buNone/>
            </a:pPr>
            <a:r>
              <a:rPr sz="134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x, y = y, x</a:t>
            </a:r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D04B01BD-744B-4909-8C3C-69954D52C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3547872"/>
            <a:ext cx="3154680" cy="123444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ECFDF3"/>
          </a:solidFill>
          <a:ln xmlns:a="http://schemas.openxmlformats.org/drawingml/2006/main" w="13970">
            <a:solidFill>
              <a:srgbClr val="F59E0B">
                <a:alpha val="70000"/>
              </a:srgbClr>
            </a:solidFill>
            <a:prstDash val="solid"/>
          </a:ln>
        </p:spPr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058DF987-2740-4768-B1AB-76F4094A0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5632" y="3666744"/>
            <a:ext cx="282549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F59E0B"/>
                </a:solidFill>
              </a:rPr>
              <a:t>values</a:t>
            </a:r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9F3BB8B4-12C0-4AC7-9D8D-5D06681ED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3968496"/>
            <a:ext cx="278892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2  1</a:t>
            </a:r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D7033967-2DB4-4474-9AF4-28DCE2999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5321808"/>
            <a:ext cx="9921240" cy="475488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101828"/>
          </a:solidFill>
          <a:ln xmlns:a="http://schemas.openxmlformats.org/drawingml/2006/main" w="12700">
            <a:solidFill>
              <a:srgbClr val="101828">
                <a:alpha val="0"/>
              </a:srgbClr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2A5F63CA-3B92-41B1-8B4B-9129AD19E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5458968"/>
            <a:ext cx="946404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20" b="1">
                <a:solidFill>
                  <a:srgbClr val="FFFFFF"/>
                </a:solidFill>
              </a:rPr>
              <a:t>Left side count = right side count   •   order matters</a:t>
            </a:r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24AC6379-1075-4C8E-84A1-2BFEFA03E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5897880"/>
            <a:ext cx="81381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i="1">
                <a:solidFill>
                  <a:srgbClr val="475467"/>
                </a:solidFill>
              </a:rPr>
              <a:t>Quick check: x, y = 5, 9  →  x is 5 and y is 9</a:t>
            </a:r>
          </a:p>
        </p:txBody>
      </p:sp>
    </p:spTree>
    <p:extLst>
      <p:ext uri="{BB962C8B-B14F-4D97-AF65-F5344CB8AC3E}">
        <p14:creationId xmlns:p14="http://schemas.microsoft.com/office/powerpoint/2010/main" val="3477995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F3689E3-059F-472A-A5D4-0FA51436A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12700">
            <a:solidFill>
              <a:srgbClr val="16A34A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050FB621-611C-4EE9-AFDE-A4A7088A4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0256"/>
            <a:ext cx="12191695" cy="274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D0"/>
          </a:solidFill>
          <a:ln xmlns:a="http://schemas.openxmlformats.org/drawingml/2006/main" w="12700">
            <a:solidFill>
              <a:srgbClr val="D7E3D0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8C3345A-31CF-48C6-A9A4-86C5F3F48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249924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>
                <a:solidFill>
                  <a:srgbClr val="101828"/>
                </a:solidFill>
              </a:rPr>
              <a:t>Dombit</a:t>
            </a: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734CD7ED-1B12-4E18-892E-2C31BBF2B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6259068"/>
            <a:ext cx="5943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475467"/>
                </a:solidFill>
              </a:rPr>
              <a:t>Valid names · p.20</a:t>
            </a:r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175B4D4-CCB9-44AE-B13B-044EDA52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0" y="6259068"/>
            <a:ext cx="16916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30">
                <a:solidFill>
                  <a:srgbClr val="475467"/>
                </a:solidFill>
              </a:rPr>
              <a:t>Python Lesson 2</a:t>
            </a:r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CE5F08AB-076C-4829-A982-AE2551E32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76809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100" b="1">
                <a:solidFill>
                  <a:srgbClr val="101828"/>
                </a:solidFill>
                <a:latin typeface="Aptos Display"/>
                <a:ea typeface="Aptos Display"/>
                <a:cs typeface="Aptos Display"/>
              </a:rPr>
              <a:t>Python variable names follow three rules</a:t>
            </a:r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00C03786-C268-40DA-AE08-16B6C5B57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32688"/>
            <a:ext cx="9692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475467"/>
                </a:solidFill>
              </a:rPr>
              <a:t>One word. Letters, numbers, and _. Never start with a number. score ≠ Score.</a:t>
            </a:r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F6B15A1C-8A5F-4047-B7DF-20C00FC6D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581912"/>
            <a:ext cx="3063240" cy="3127248"/>
          </a:xfrm>
          <a:prstGeom xmlns:a="http://schemas.openxmlformats.org/drawingml/2006/main" prst="roundRect">
            <a:avLst>
              <a:gd name="adj" fmla="val 47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16A34A">
                <a:alpha val="72000"/>
              </a:srgbClr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BF622DC9-8057-4C59-855D-F9FD0C9DD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1856232"/>
            <a:ext cx="260604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101828"/>
                </a:solidFill>
              </a:rPr>
              <a:t>One word</a:t>
            </a:r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843C0270-B33D-490F-83BC-1DBA76082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272" y="2313432"/>
            <a:ext cx="786384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6A34A"/>
          </a:solidFill>
          <a:ln xmlns:a="http://schemas.openxmlformats.org/drawingml/2006/main" w="12700">
            <a:solidFill>
              <a:srgbClr val="16A34A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97F81AFD-E73F-4950-8A43-A8D39D405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386584"/>
            <a:ext cx="658368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</a:rPr>
              <a:t>rule 1</a:t>
            </a:r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C615442A-2324-4E4D-AB81-AF6E77952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272" y="2770632"/>
            <a:ext cx="26060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80">
                <a:solidFill>
                  <a:srgbClr val="475467"/>
                </a:solidFill>
              </a:rPr>
              <a:t>no spaces</a:t>
            </a:r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F5A86B11-EE9F-453B-9E3B-CE206BEBA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272" y="3182112"/>
            <a:ext cx="77724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12700">
            <a:solidFill>
              <a:srgbClr val="16A34A">
                <a:alpha val="0"/>
              </a:srgbClr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C8FDFB87-4047-47FF-BE74-AB558B8AC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3474720"/>
            <a:ext cx="237744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16A34A"/>
                </a:solidFill>
                <a:latin typeface="Courier New"/>
                <a:ea typeface="Courier New"/>
                <a:cs typeface="Courier New"/>
              </a:rPr>
              <a:t>student_name</a:t>
            </a:r>
          </a:p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16A34A"/>
                </a:solidFill>
                <a:latin typeface="Courier New"/>
                <a:ea typeface="Courier New"/>
                <a:cs typeface="Courier New"/>
              </a:rPr>
              <a:t>firstName</a:t>
            </a:r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27569507-5545-4ACF-A11C-20E2BA38E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1581912"/>
            <a:ext cx="3063240" cy="3127248"/>
          </a:xfrm>
          <a:prstGeom xmlns:a="http://schemas.openxmlformats.org/drawingml/2006/main" prst="roundRect">
            <a:avLst>
              <a:gd name="adj" fmla="val 47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F59E0B">
                <a:alpha val="72000"/>
              </a:srgbClr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D869A270-6858-40B6-A08B-E62EE9BB2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456" y="1856232"/>
            <a:ext cx="260604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101828"/>
                </a:solidFill>
              </a:rPr>
              <a:t>Safe characters</a:t>
            </a:r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5C6B55BF-A1C3-4F8B-A566-08701F181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313432"/>
            <a:ext cx="786384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9B3F6865-19DA-4D09-BCB1-62CECFA37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2386584"/>
            <a:ext cx="658368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</a:rPr>
              <a:t>rule 2</a:t>
            </a:r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96125530-0F44-44D8-B3EA-E95358E20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770632"/>
            <a:ext cx="26060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80">
                <a:solidFill>
                  <a:srgbClr val="475467"/>
                </a:solidFill>
              </a:rPr>
              <a:t>letters, numbers, _</a:t>
            </a:r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D4ADD994-5F52-4864-A5C3-0C312FF50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182112"/>
            <a:ext cx="77724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>
                <a:alpha val="0"/>
              </a:srgbClr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5B058772-DFEC-4715-813D-A3BD2F384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456" y="3474720"/>
            <a:ext cx="237744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F59E0B"/>
                </a:solidFill>
                <a:latin typeface="Courier New"/>
                <a:ea typeface="Courier New"/>
                <a:cs typeface="Courier New"/>
              </a:rPr>
              <a:t>age2</a:t>
            </a:r>
          </a:p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F59E0B"/>
                </a:solidFill>
                <a:latin typeface="Courier New"/>
                <a:ea typeface="Courier New"/>
                <a:cs typeface="Courier New"/>
              </a:rPr>
              <a:t>_score</a:t>
            </a:r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177EDAF2-8B1F-40EE-AB6F-21517BAE0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7616" y="1581912"/>
            <a:ext cx="3063240" cy="3127248"/>
          </a:xfrm>
          <a:prstGeom xmlns:a="http://schemas.openxmlformats.org/drawingml/2006/main" prst="roundRect">
            <a:avLst>
              <a:gd name="adj" fmla="val 477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0EA5E9">
                <a:alpha val="72000"/>
              </a:srgbClr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F0769B2E-2F38-4ED1-BCAF-7A71AAEF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8784" y="1856232"/>
            <a:ext cx="2606040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101828"/>
                </a:solidFill>
              </a:rPr>
              <a:t>Never start 0-9</a:t>
            </a:r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28677CAD-29EE-4323-8250-377FC8410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7928" y="2313432"/>
            <a:ext cx="786384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0E3E4591-7005-4035-9C8C-FBEAE4CD2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1936" y="2386584"/>
            <a:ext cx="658368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FFFF"/>
                </a:solidFill>
              </a:rPr>
              <a:t>rule 3</a:t>
            </a:r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465179C7-E87B-46A8-A970-82ECCEF19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7928" y="2770632"/>
            <a:ext cx="26060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80">
                <a:solidFill>
                  <a:srgbClr val="475467"/>
                </a:solidFill>
              </a:rPr>
              <a:t>start letter or _</a:t>
            </a:r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D1BFAC04-6EA0-45E2-9CD2-714C12C2D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7928" y="3182112"/>
            <a:ext cx="77724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B67BB11F-63F8-44A0-AE20-4CFEF8F32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8784" y="3474720"/>
            <a:ext cx="237744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0EA5E9"/>
                </a:solidFill>
                <a:latin typeface="Courier New"/>
                <a:ea typeface="Courier New"/>
                <a:cs typeface="Courier New"/>
              </a:rPr>
              <a:t>student2</a:t>
            </a:r>
          </a:p>
          <a:p xmlns:a="http://schemas.openxmlformats.org/drawingml/2006/main">
            <a:pPr marL="0" indent="0">
              <a:buNone/>
            </a:pPr>
            <a:r>
              <a:rPr sz="2000">
                <a:solidFill>
                  <a:srgbClr val="0EA5E9"/>
                </a:solidFill>
                <a:latin typeface="Courier New"/>
                <a:ea typeface="Courier New"/>
                <a:cs typeface="Courier New"/>
              </a:rPr>
              <a:t>2student  ✗</a:t>
            </a:r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EA4813FE-32FB-4E41-9023-3B038A2E1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5084064"/>
            <a:ext cx="9464040" cy="841248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13970">
            <a:solidFill>
              <a:srgbClr val="22C55E">
                <a:alpha val="60000"/>
              </a:srgbClr>
            </a:solidFill>
            <a:prstDash val="solid"/>
          </a:ln>
        </p:spPr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D75BB5BA-1B18-45D4-A8A8-7E3A5F3D8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5084064"/>
            <a:ext cx="9464040" cy="384048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 w="12700">
            <a:solidFill>
              <a:srgbClr val="1F2937">
                <a:alpha val="0"/>
              </a:srgbClr>
            </a:solidFill>
            <a:prstDash val="solid"/>
          </a:ln>
        </p:spPr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D9EFA4DE-0917-4BBB-9EC4-7093B8E26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0472" y="5193792"/>
            <a:ext cx="913485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22C55E"/>
                </a:solidFill>
              </a:rPr>
              <a:t>name_check.py</a:t>
            </a:r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FA8B9CE9-EA7F-4E44-9CD6-7261BD6C7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7048" y="5632704"/>
            <a:ext cx="9061704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valid: student_name, age2, _score    invalid: 2age, first name, my-score</a:t>
            </a:r>
          </a:p>
        </p:txBody>
      </p:sp>
    </p:spTree>
    <p:extLst>
      <p:ext uri="{BB962C8B-B14F-4D97-AF65-F5344CB8AC3E}">
        <p14:creationId xmlns:p14="http://schemas.microsoft.com/office/powerpoint/2010/main" val="2644787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8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04DDF50-D6EC-418D-803B-AB964AF49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12700">
            <a:solidFill>
              <a:srgbClr val="16A34A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B926D2D3-6CFB-4BE9-9961-C7567951E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0256"/>
            <a:ext cx="12191695" cy="274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D0"/>
          </a:solidFill>
          <a:ln xmlns:a="http://schemas.openxmlformats.org/drawingml/2006/main" w="12700">
            <a:solidFill>
              <a:srgbClr val="D7E3D0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FD6404B-0FA9-4B9A-BB2B-AD36E94E2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249924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>
                <a:solidFill>
                  <a:srgbClr val="101828"/>
                </a:solidFill>
              </a:rPr>
              <a:t>Dombit</a:t>
            </a: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FD8AD24-CFCF-455C-B17A-7F951A8BB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6259068"/>
            <a:ext cx="5943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475467"/>
                </a:solidFill>
              </a:rPr>
              <a:t>input() and conversion</a:t>
            </a:r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46A3152-C1D5-43CC-9AC0-EB6B12A00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0" y="6259068"/>
            <a:ext cx="16916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30">
                <a:solidFill>
                  <a:srgbClr val="475467"/>
                </a:solidFill>
              </a:rPr>
              <a:t>Python Lesson 2</a:t>
            </a:r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0EDFF048-D295-499E-86F8-BFD999CA8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76809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100" b="1">
                <a:solidFill>
                  <a:srgbClr val="101828"/>
                </a:solidFill>
                <a:latin typeface="Aptos Display"/>
                <a:ea typeface="Aptos Display"/>
                <a:cs typeface="Aptos Display"/>
              </a:rPr>
              <a:t>input() always returns text</a:t>
            </a:r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B8615C36-3CD8-4742-9F91-CB9973239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32688"/>
            <a:ext cx="9692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475467"/>
                </a:solidFill>
              </a:rPr>
              <a:t>Even when the student types digits, Python stores the answer as a string.</a:t>
            </a:r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8A2B0306-A4BD-46D5-96D6-667BA4F16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1481328"/>
            <a:ext cx="4389120" cy="1874520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13970">
            <a:solidFill>
              <a:srgbClr val="EF4444">
                <a:alpha val="60000"/>
              </a:srgbClr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EB40288-B18B-469E-B7F6-1E3A870EE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1481328"/>
            <a:ext cx="4389120" cy="384048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 w="12700">
            <a:solidFill>
              <a:srgbClr val="1F2937">
                <a:alpha val="0"/>
              </a:srgbClr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9C265326-D200-4554-AD70-A5F2D9375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591056"/>
            <a:ext cx="405993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EF4444"/>
                </a:solidFill>
              </a:rPr>
              <a:t>wrong.py</a:t>
            </a:r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64DE35C8-4010-41E9-BB42-0823AAF25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976" y="2029968"/>
            <a:ext cx="3986784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age = input("Age? ")</a:t>
            </a:r>
          </a:p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next_age = age + 1</a:t>
            </a:r>
          </a:p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print(next_age)</a:t>
            </a:r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BAF8F16C-4A42-45FE-B945-F32562D20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3703320"/>
            <a:ext cx="4389120" cy="141732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ECFDF3"/>
          </a:solidFill>
          <a:ln xmlns:a="http://schemas.openxmlformats.org/drawingml/2006/main" w="13970">
            <a:solidFill>
              <a:srgbClr val="EF4444">
                <a:alpha val="7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02A52A60-1ED5-45F9-9BCC-36C7C74D2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822192"/>
            <a:ext cx="405993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EF4444"/>
                </a:solidFill>
              </a:rPr>
              <a:t>error</a:t>
            </a:r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C479120-7974-4B4E-80EE-DF61671D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4123944"/>
            <a:ext cx="4023360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8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TypeError:</a:t>
            </a:r>
          </a:p>
          <a:p xmlns:a="http://schemas.openxmlformats.org/drawingml/2006/main">
            <a:pPr marL="0" indent="0">
              <a:buNone/>
            </a:pPr>
            <a:r>
              <a:rPr sz="118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can only concatenate str</a:t>
            </a:r>
          </a:p>
          <a:p xmlns:a="http://schemas.openxmlformats.org/drawingml/2006/main">
            <a:pPr marL="0" indent="0">
              <a:buNone/>
            </a:pPr>
            <a:r>
              <a:rPr sz="118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(not "int") to str</a:t>
            </a:r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907EFCB2-38D8-4AF3-9B0E-23C3B3B1C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0680" y="2697480"/>
            <a:ext cx="960120" cy="475488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ACC15"/>
          </a:solidFill>
          <a:ln xmlns:a="http://schemas.openxmlformats.org/drawingml/2006/main" w="12700">
            <a:solidFill>
              <a:srgbClr val="FACC15">
                <a:alpha val="0"/>
              </a:srgbClr>
            </a:solidFill>
            <a:prstDash val="solid"/>
          </a:ln>
        </p:spPr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52BAB1C7-511F-491E-9820-7AE8B024C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481328"/>
            <a:ext cx="4407408" cy="1874520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13970">
            <a:solidFill>
              <a:srgbClr val="22C55E">
                <a:alpha val="60000"/>
              </a:srgbClr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8E2B0523-23E6-47AE-9612-A02BC3F8A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481328"/>
            <a:ext cx="4407408" cy="384048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 w="12700">
            <a:solidFill>
              <a:srgbClr val="1F2937">
                <a:alpha val="0"/>
              </a:srgbClr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7CBC38E9-42CC-47E8-8568-181E8E836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3992" y="1591056"/>
            <a:ext cx="4078224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22C55E"/>
                </a:solidFill>
              </a:rPr>
              <a:t>right.py</a:t>
            </a:r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4DF3BD45-8D38-4AF5-A020-085C93652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0568" y="2029968"/>
            <a:ext cx="4005072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age = int(input("Age? "))</a:t>
            </a:r>
          </a:p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next_age = age + 1</a:t>
            </a:r>
          </a:p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print(next_age)</a:t>
            </a:r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2E6386B3-4A51-4512-986C-C0C294F57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703320"/>
            <a:ext cx="4407408" cy="141732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ECFDF3"/>
          </a:solidFill>
          <a:ln xmlns:a="http://schemas.openxmlformats.org/drawingml/2006/main" w="13970">
            <a:solidFill>
              <a:srgbClr val="22C55E">
                <a:alpha val="70000"/>
              </a:srgbClr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32D51FA6-06DC-4A2A-BBC6-6DB22774F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3992" y="3822192"/>
            <a:ext cx="4078224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22C55E"/>
                </a:solidFill>
              </a:rPr>
              <a:t>output</a:t>
            </a:r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26CBC157-CD29-4A55-9297-25E3C5A1D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4123944"/>
            <a:ext cx="4041648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Age? 12</a:t>
            </a:r>
          </a:p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13</a:t>
            </a:r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AE88DE70-EC4A-4DF2-ADD0-40EEE9641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5920" y="5468112"/>
            <a:ext cx="8961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50" b="1">
                <a:solidFill>
                  <a:srgbClr val="101828"/>
                </a:solidFill>
              </a:rPr>
              <a:t>Convert only when you need a number</a:t>
            </a:r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C9B8C595-54EE-4980-B720-BA37D0D43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806440"/>
            <a:ext cx="905256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10">
                <a:solidFill>
                  <a:srgbClr val="475467"/>
                </a:solidFill>
                <a:latin typeface="Courier New"/>
                <a:ea typeface="Courier New"/>
                <a:cs typeface="Courier New"/>
              </a:rPr>
              <a:t>int(input(...)) → whole number     input(...) → text</a:t>
            </a:r>
          </a:p>
        </p:txBody>
      </p:sp>
    </p:spTree>
    <p:extLst>
      <p:ext uri="{BB962C8B-B14F-4D97-AF65-F5344CB8AC3E}">
        <p14:creationId xmlns:p14="http://schemas.microsoft.com/office/powerpoint/2010/main" val="12901577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1917FC82-2F3D-42CA-B2F9-B382690C7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12700">
            <a:solidFill>
              <a:srgbClr val="16A34A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E4A11F05-F3CC-4F88-801D-03A0FA174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0256"/>
            <a:ext cx="12191695" cy="274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D0"/>
          </a:solidFill>
          <a:ln xmlns:a="http://schemas.openxmlformats.org/drawingml/2006/main" w="12700">
            <a:solidFill>
              <a:srgbClr val="D7E3D0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BFE4A45-04AF-413F-881E-B391A7DDF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249924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>
                <a:solidFill>
                  <a:srgbClr val="101828"/>
                </a:solidFill>
              </a:rPr>
              <a:t>Dombit</a:t>
            </a: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1B28BD25-4ABE-42B0-AD32-64BC29B6E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6259068"/>
            <a:ext cx="5943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475467"/>
                </a:solidFill>
              </a:rPr>
              <a:t>Multiple assignment errors</a:t>
            </a:r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2B49C35-F902-4474-9080-E4D5B11F7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0" y="6259068"/>
            <a:ext cx="16916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30">
                <a:solidFill>
                  <a:srgbClr val="475467"/>
                </a:solidFill>
              </a:rPr>
              <a:t>Python Lesson 2</a:t>
            </a:r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4378B7B1-D9B4-4141-BEB1-8564FA6DA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76809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100" b="1">
                <a:solidFill>
                  <a:srgbClr val="101828"/>
                </a:solidFill>
                <a:latin typeface="Aptos Display"/>
                <a:ea typeface="Aptos Display"/>
                <a:cs typeface="Aptos Display"/>
              </a:rPr>
              <a:t>ValueError: the counts do not match</a:t>
            </a:r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09E525F-F2AE-44B2-B91D-245654A5E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32688"/>
            <a:ext cx="9692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475467"/>
                </a:solidFill>
              </a:rPr>
              <a:t>Multiple assignment needs exactly one value for each variable.</a:t>
            </a:r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A65EB1FE-BC5A-40F3-BFA5-DB4080C96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1627632"/>
            <a:ext cx="4297680" cy="1353312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13970">
            <a:solidFill>
              <a:srgbClr val="EF4444">
                <a:alpha val="60000"/>
              </a:srgbClr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3E3DB5DB-72AA-42B7-ADAB-704670B6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1627632"/>
            <a:ext cx="4297680" cy="384048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 w="12700">
            <a:solidFill>
              <a:srgbClr val="1F2937">
                <a:alpha val="0"/>
              </a:srgbClr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159515E3-6C09-417C-978E-213154651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704" y="1737360"/>
            <a:ext cx="396849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EF4444"/>
                </a:solidFill>
              </a:rPr>
              <a:t>wrong.py</a:t>
            </a:r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1FC4199-C399-49C0-9993-9381D9E7D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176272"/>
            <a:ext cx="3895344" cy="7132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x, y = 1, 2, 3</a:t>
            </a:r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86BE84C5-ADB9-4C17-B9C6-824183620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3374136"/>
            <a:ext cx="4297680" cy="1261872"/>
          </a:xfrm>
          <a:prstGeom xmlns:a="http://schemas.openxmlformats.org/drawingml/2006/main" prst="roundRect">
            <a:avLst>
              <a:gd name="adj" fmla="val 7246"/>
            </a:avLst>
          </a:prstGeom>
          <a:solidFill xmlns:a="http://schemas.openxmlformats.org/drawingml/2006/main">
            <a:srgbClr val="ECFDF3"/>
          </a:solidFill>
          <a:ln xmlns:a="http://schemas.openxmlformats.org/drawingml/2006/main" w="13970">
            <a:solidFill>
              <a:srgbClr val="EF4444">
                <a:alpha val="7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284B10C-A58F-4673-82EE-610589B4C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704" y="3493008"/>
            <a:ext cx="396849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EF4444"/>
                </a:solidFill>
              </a:rPr>
              <a:t>error</a:t>
            </a:r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7176CEF6-7465-401A-99D3-E2C60DFEE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3794760"/>
            <a:ext cx="393192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ValueError:</a:t>
            </a:r>
          </a:p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too many values to unpack</a:t>
            </a:r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D29ED7A9-839E-46A7-82F8-35A1650E9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120" y="2606040"/>
            <a:ext cx="896112" cy="475488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ACC15"/>
          </a:solidFill>
          <a:ln xmlns:a="http://schemas.openxmlformats.org/drawingml/2006/main" w="12700">
            <a:solidFill>
              <a:srgbClr val="FACC15">
                <a:alpha val="0"/>
              </a:srgbClr>
            </a:solidFill>
            <a:prstDash val="solid"/>
          </a:ln>
        </p:spPr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C756D12B-2839-46B9-9B1F-9BAADB699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1627632"/>
            <a:ext cx="4160520" cy="1353312"/>
          </a:xfrm>
          <a:prstGeom xmlns:a="http://schemas.openxmlformats.org/drawingml/2006/main" prst="roundRect">
            <a:avLst>
              <a:gd name="adj" fmla="val 8108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13970">
            <a:solidFill>
              <a:srgbClr val="22C55E">
                <a:alpha val="60000"/>
              </a:srgbClr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FCCF6710-9C4E-4D2F-A3BE-EFD2BA0A8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1627632"/>
            <a:ext cx="4160520" cy="384048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 w="12700">
            <a:solidFill>
              <a:srgbClr val="1F2937">
                <a:alpha val="0"/>
              </a:srgbClr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B404A867-CF36-4BD1-8B22-C10649C4C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1737360"/>
            <a:ext cx="383133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22C55E"/>
                </a:solidFill>
              </a:rPr>
              <a:t>right.py</a:t>
            </a:r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1BEE6D42-494D-4C63-BFBF-987F18006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8856" y="2176272"/>
            <a:ext cx="3758184" cy="7132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x, y, z = 1, 2, 3</a:t>
            </a:r>
          </a:p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print(x, y, z)</a:t>
            </a:r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67A38345-952A-4E09-9319-432326F6D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374136"/>
            <a:ext cx="4160520" cy="1261872"/>
          </a:xfrm>
          <a:prstGeom xmlns:a="http://schemas.openxmlformats.org/drawingml/2006/main" prst="roundRect">
            <a:avLst>
              <a:gd name="adj" fmla="val 7246"/>
            </a:avLst>
          </a:prstGeom>
          <a:solidFill xmlns:a="http://schemas.openxmlformats.org/drawingml/2006/main">
            <a:srgbClr val="ECFDF3"/>
          </a:solidFill>
          <a:ln xmlns:a="http://schemas.openxmlformats.org/drawingml/2006/main" w="13970">
            <a:solidFill>
              <a:srgbClr val="22C55E">
                <a:alpha val="70000"/>
              </a:srgbClr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E8044266-0822-4C00-9B48-688D0580A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3493008"/>
            <a:ext cx="383133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22C55E"/>
                </a:solidFill>
              </a:rPr>
              <a:t>output</a:t>
            </a:r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2F85936E-46D9-4934-8331-224F65556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0568" y="3794760"/>
            <a:ext cx="379476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1  2  3</a:t>
            </a:r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483A6CA2-0477-408B-B8CA-2A27CC802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175504"/>
            <a:ext cx="9921240" cy="603504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CBD5C0">
                <a:alpha val="90000"/>
              </a:srgbClr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68C05D31-2CEB-46B5-AF4F-A01597CC2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5376672"/>
            <a:ext cx="937260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101828"/>
                </a:solidFill>
              </a:rPr>
              <a:t>Names = Values: keep both sides balanced.</a:t>
            </a:r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759DCDD4-CE81-4F52-BECC-5B8C4B4D8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5916168"/>
            <a:ext cx="850392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80">
                <a:solidFill>
                  <a:srgbClr val="475467"/>
                </a:solidFill>
                <a:latin typeface="Courier New"/>
                <a:ea typeface="Courier New"/>
                <a:cs typeface="Courier New"/>
              </a:rPr>
              <a:t>x, y = 5, 9  ✓     x, y = 5  ✗     x, y = 5, 9, 2  ✗</a:t>
            </a:r>
          </a:p>
        </p:txBody>
      </p:sp>
    </p:spTree>
    <p:extLst>
      <p:ext uri="{BB962C8B-B14F-4D97-AF65-F5344CB8AC3E}">
        <p14:creationId xmlns:p14="http://schemas.microsoft.com/office/powerpoint/2010/main" val="194621604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8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4D4E6C5-CEE8-4603-940D-EA83F0B70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12700">
            <a:solidFill>
              <a:srgbClr val="16A34A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B157FAC6-0E96-4A2A-845B-B6666898B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0256"/>
            <a:ext cx="12191695" cy="274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D0"/>
          </a:solidFill>
          <a:ln xmlns:a="http://schemas.openxmlformats.org/drawingml/2006/main" w="12700">
            <a:solidFill>
              <a:srgbClr val="D7E3D0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C9032BA-DF92-4661-8556-39DC203DA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249924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>
                <a:solidFill>
                  <a:srgbClr val="101828"/>
                </a:solidFill>
              </a:rPr>
              <a:t>Dombit</a:t>
            </a: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99BBA4A-5F6C-4735-8DB1-B63B200B5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6259068"/>
            <a:ext cx="5943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475467"/>
                </a:solidFill>
              </a:rPr>
              <a:t>input() and len()</a:t>
            </a:r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A0BB4A7B-BC2C-4569-A062-C8B51150D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0" y="6259068"/>
            <a:ext cx="16916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30">
                <a:solidFill>
                  <a:srgbClr val="475467"/>
                </a:solidFill>
              </a:rPr>
              <a:t>Python Lesson 2</a:t>
            </a:r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D6A97863-9AFD-4652-A5BC-349458CB1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76809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100" b="1">
                <a:solidFill>
                  <a:srgbClr val="101828"/>
                </a:solidFill>
                <a:latin typeface="Aptos Display"/>
                <a:ea typeface="Aptos Display"/>
                <a:cs typeface="Aptos Display"/>
              </a:rPr>
              <a:t>len() counts every character</a:t>
            </a:r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B223D215-9A82-4F6F-8E2B-3092F91BA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32688"/>
            <a:ext cx="9692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475467"/>
                </a:solidFill>
              </a:rPr>
              <a:t>Letters, spaces, and punctuation are all included.</a:t>
            </a:r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297F20E0-5521-4FA0-BACE-837A3F507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1463040"/>
            <a:ext cx="4892040" cy="1901952"/>
          </a:xfrm>
          <a:prstGeom xmlns:a="http://schemas.openxmlformats.org/drawingml/2006/main" prst="roundRect">
            <a:avLst>
              <a:gd name="adj" fmla="val 5769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13970">
            <a:solidFill>
              <a:srgbClr val="22C55E">
                <a:alpha val="60000"/>
              </a:srgbClr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0B7AA938-F3C5-4B4D-AF52-59A5DDF5B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1463040"/>
            <a:ext cx="4892040" cy="384048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 w="12700">
            <a:solidFill>
              <a:srgbClr val="1F2937">
                <a:alpha val="0"/>
              </a:srgbClr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9B81B389-0A0C-4B0D-A878-BB8681991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572768"/>
            <a:ext cx="456285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22C55E"/>
                </a:solidFill>
              </a:rPr>
              <a:t>count a name</a:t>
            </a:r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037884E-CA83-408B-A517-0DD315768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976" y="2011680"/>
            <a:ext cx="4489704" cy="1261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name = input("Name? ")</a:t>
            </a:r>
          </a:p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print(len(name))</a:t>
            </a:r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7AA4D8E2-76E3-4635-A97B-A12E97055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3675888"/>
            <a:ext cx="4892040" cy="1243584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ECFDF3"/>
          </a:solidFill>
          <a:ln xmlns:a="http://schemas.openxmlformats.org/drawingml/2006/main" w="13970">
            <a:solidFill>
              <a:srgbClr val="22C55E">
                <a:alpha val="7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12983D8-7868-46AF-9FD3-4F4137D79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94760"/>
            <a:ext cx="4562856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22C55E"/>
                </a:solidFill>
              </a:rPr>
              <a:t>output</a:t>
            </a:r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D798ED5-5DA6-46AF-990E-2F6FFD6F8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4096512"/>
            <a:ext cx="4526280" cy="7406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Name? Alice</a:t>
            </a:r>
          </a:p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5</a:t>
            </a:r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8E00E8FA-4047-45F5-89E2-C65010D86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952" y="1463040"/>
            <a:ext cx="4645152" cy="1901952"/>
          </a:xfrm>
          <a:prstGeom xmlns:a="http://schemas.openxmlformats.org/drawingml/2006/main" prst="roundRect">
            <a:avLst>
              <a:gd name="adj" fmla="val 5769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13970">
            <a:solidFill>
              <a:srgbClr val="F59E0B">
                <a:alpha val="60000"/>
              </a:srgbClr>
            </a:solidFill>
            <a:prstDash val="solid"/>
          </a:ln>
        </p:spPr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D85FC607-CE4E-4479-AB04-5AAE75FA3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952" y="1463040"/>
            <a:ext cx="4645152" cy="384048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F2937"/>
          </a:solidFill>
          <a:ln xmlns:a="http://schemas.openxmlformats.org/drawingml/2006/main" w="12700">
            <a:solidFill>
              <a:srgbClr val="1F2937">
                <a:alpha val="0"/>
              </a:srgbClr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26E9CE88-7EB1-4F14-B525-CD91F48F2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544" y="1572768"/>
            <a:ext cx="4315968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F59E0B"/>
                </a:solidFill>
              </a:rPr>
              <a:t>spaces count too</a:t>
            </a:r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9C5797CA-91BF-49BF-92C9-92630EB4E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0" y="2011680"/>
            <a:ext cx="4242816" cy="1261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message = "Hi Ali!"</a:t>
            </a:r>
          </a:p>
          <a:p xmlns:a="http://schemas.openxmlformats.org/drawingml/2006/main">
            <a:pPr marL="0" indent="0">
              <a:buNone/>
            </a:pPr>
            <a:r>
              <a:rPr sz="1380">
                <a:solidFill>
                  <a:srgbClr val="FFFFFF"/>
                </a:solidFill>
                <a:latin typeface="Courier New"/>
                <a:ea typeface="Courier New"/>
                <a:cs typeface="Courier New"/>
              </a:rPr>
              <a:t>print(len(message))</a:t>
            </a:r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8933A1BF-462B-4806-9B74-E1478D36F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3952" y="3675888"/>
            <a:ext cx="4645152" cy="1243584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ECFDF3"/>
          </a:solidFill>
          <a:ln xmlns:a="http://schemas.openxmlformats.org/drawingml/2006/main" w="13970">
            <a:solidFill>
              <a:srgbClr val="F59E0B">
                <a:alpha val="70000"/>
              </a:srgbClr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1165D8FC-CEDD-46C0-BEA1-438FC7D2E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544" y="3794760"/>
            <a:ext cx="4315968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0" b="1">
                <a:solidFill>
                  <a:srgbClr val="F59E0B"/>
                </a:solidFill>
              </a:rPr>
              <a:t>output</a:t>
            </a:r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324BF64F-2E8B-4874-86FB-6A24B76B0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6832" y="4096512"/>
            <a:ext cx="4279392" cy="7406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7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7</a:t>
            </a:r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BA793B6E-E3F2-46E9-A9CB-E8C0594B4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5422392"/>
            <a:ext cx="9418320" cy="502920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FEF2F2"/>
          </a:solidFill>
          <a:ln xmlns:a="http://schemas.openxmlformats.org/drawingml/2006/main" w="12700">
            <a:solidFill>
              <a:srgbClr val="EF4444">
                <a:alpha val="50000"/>
              </a:srgbClr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43DA5A45-7BE4-477F-8653-4D1AC5E7A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559552"/>
            <a:ext cx="900684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60" b="1">
                <a:solidFill>
                  <a:srgbClr val="101828"/>
                </a:solidFill>
              </a:rPr>
              <a:t>len() returns a number:  len("Dombit") → 6</a:t>
            </a:r>
          </a:p>
        </p:txBody>
      </p:sp>
    </p:spTree>
    <p:extLst>
      <p:ext uri="{BB962C8B-B14F-4D97-AF65-F5344CB8AC3E}">
        <p14:creationId xmlns:p14="http://schemas.microsoft.com/office/powerpoint/2010/main" val="9195371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8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53432F1-55EC-488C-8DF3-5A3B09FDD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12700">
            <a:solidFill>
              <a:srgbClr val="16A34A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2D3BEAC7-EF80-4FA1-A2C6-9ACFB96AF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0256"/>
            <a:ext cx="12191695" cy="2743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D0"/>
          </a:solidFill>
          <a:ln xmlns:a="http://schemas.openxmlformats.org/drawingml/2006/main" w="12700">
            <a:solidFill>
              <a:srgbClr val="D7E3D0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7691BC3-1F41-4B9E-9662-3CD1FA73D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249924"/>
            <a:ext cx="10972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>
                <a:solidFill>
                  <a:srgbClr val="101828"/>
                </a:solidFill>
              </a:rPr>
              <a:t>Dombit</a:t>
            </a: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54CC482-F1DD-43A9-A6C9-795C7F140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6259068"/>
            <a:ext cx="5943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30">
                <a:solidFill>
                  <a:srgbClr val="475467"/>
                </a:solidFill>
              </a:rPr>
              <a:t>Practice</a:t>
            </a:r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83CEAA09-191A-4109-B036-57C768D30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5520" y="6259068"/>
            <a:ext cx="16916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30">
                <a:solidFill>
                  <a:srgbClr val="475467"/>
                </a:solidFill>
              </a:rPr>
              <a:t>Python Lesson 2</a:t>
            </a:r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F2AB4BE3-E7EB-4E25-90DE-EE1F524DE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76809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100" b="1">
                <a:solidFill>
                  <a:srgbClr val="101828"/>
                </a:solidFill>
                <a:latin typeface="Aptos Display"/>
                <a:ea typeface="Aptos Display"/>
                <a:cs typeface="Aptos Display"/>
              </a:rPr>
              <a:t>Mini challenge</a:t>
            </a:r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FDB8192-6223-40A2-863B-DD58CB5FA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216" y="932688"/>
            <a:ext cx="96926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475467"/>
                </a:solidFill>
              </a:rPr>
              <a:t>Predict first. Then run the code and explain what changed.</a:t>
            </a:r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57AF86D1-06A5-4ED8-B0CB-7112318F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481328"/>
            <a:ext cx="10469880" cy="530352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22C55E">
                <a:alpha val="65000"/>
              </a:srgbClr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09BAB594-6AF2-40B0-91F9-5C1A4D386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848" y="1609344"/>
            <a:ext cx="219456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80" b="1">
                <a:solidFill>
                  <a:srgbClr val="22C55E"/>
                </a:solidFill>
              </a:rPr>
              <a:t>1</a:t>
            </a:r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87DF180-939D-4E52-8AC2-22C0EDE98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1056" y="1600200"/>
            <a:ext cx="52120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score = 10; score = score + 2; print(score)</a:t>
            </a:r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6AC1FE51-C742-45C7-9F87-5D1131E72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1618488"/>
            <a:ext cx="374904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475467"/>
                </a:solidFill>
              </a:rPr>
              <a:t>What prints?</a:t>
            </a:r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4AD9DBA-4547-4EAF-98D7-16DD12871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231136"/>
            <a:ext cx="10469880" cy="530352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0EA5E9">
                <a:alpha val="65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0844D1CA-DBAE-40F2-9940-25AA3CD65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848" y="2359152"/>
            <a:ext cx="219456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80" b="1">
                <a:solidFill>
                  <a:srgbClr val="0EA5E9"/>
                </a:solidFill>
              </a:rPr>
              <a:t>2</a:t>
            </a:r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DDC066D9-A117-4DCF-B13A-507326AF5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1056" y="2350008"/>
            <a:ext cx="52120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x, y, z = 1, 2, 3</a:t>
            </a:r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D02F58C2-A5A0-4898-AA87-8FD5116C6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368296"/>
            <a:ext cx="374904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475467"/>
                </a:solidFill>
              </a:rPr>
              <a:t>What value is y?</a:t>
            </a:r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2A3DF829-4085-4303-B693-52EDCA6BD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980944"/>
            <a:ext cx="10469880" cy="530352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59E0B">
                <a:alpha val="65000"/>
              </a:srgbClr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BB45DA5C-DF97-49A3-A8B8-102B76033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848" y="3108960"/>
            <a:ext cx="219456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80" b="1">
                <a:solidFill>
                  <a:srgbClr val="F59E0B"/>
                </a:solidFill>
              </a:rPr>
              <a:t>3</a:t>
            </a:r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C47019C8-BC39-4A8C-A0CA-80AB05C94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1056" y="3099816"/>
            <a:ext cx="52120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first name = "Ali"</a:t>
            </a:r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C17D630A-55F0-4CA2-9E65-52623F526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118104"/>
            <a:ext cx="374904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475467"/>
                </a:solidFill>
              </a:rPr>
              <a:t>Why is this invalid?</a:t>
            </a:r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342B5644-F831-4D07-ABEE-2B7AF189E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730752"/>
            <a:ext cx="10469880" cy="530352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8B5CF6">
                <a:alpha val="65000"/>
              </a:srgbClr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8EE0CEBD-93F8-4AF3-B7F6-DBFD70196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848" y="3858768"/>
            <a:ext cx="219456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80" b="1">
                <a:solidFill>
                  <a:srgbClr val="8B5CF6"/>
                </a:solidFill>
              </a:rPr>
              <a:t>4</a:t>
            </a:r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7A3403CE-B39B-459C-BDFB-3875695B0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1056" y="3849624"/>
            <a:ext cx="52120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name = input("Name? ")</a:t>
            </a:r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FEEA68AC-870D-4306-B0B8-A8CF913FA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867912"/>
            <a:ext cx="374904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475467"/>
                </a:solidFill>
              </a:rPr>
              <a:t>What type is name?</a:t>
            </a:r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41F2ABE6-BEF8-43B4-8EF0-65CC19974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480560"/>
            <a:ext cx="10469880" cy="530352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F4444">
                <a:alpha val="65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A2E6A239-4BED-4ED6-A5E0-3AF789E9C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848" y="4608576"/>
            <a:ext cx="219456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80" b="1">
                <a:solidFill>
                  <a:srgbClr val="EF4444"/>
                </a:solidFill>
              </a:rPr>
              <a:t>5</a:t>
            </a:r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E769B599-3B2F-4E84-91B1-29583A6B0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1056" y="4599432"/>
            <a:ext cx="52120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101828"/>
                </a:solidFill>
                <a:latin typeface="Courier New"/>
                <a:ea typeface="Courier New"/>
                <a:cs typeface="Courier New"/>
              </a:rPr>
              <a:t>print(len("Hi Ali!"))</a:t>
            </a:r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AE21D0D5-98C0-4B8F-8A27-365CAB3CF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617720"/>
            <a:ext cx="374904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475467"/>
                </a:solidFill>
              </a:rPr>
              <a:t>What prints?</a:t>
            </a:r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B791DE25-AF64-4D64-A481-B10F92057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8528" y="5532120"/>
            <a:ext cx="8302752" cy="438912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01828"/>
          </a:solidFill>
          <a:ln xmlns:a="http://schemas.openxmlformats.org/drawingml/2006/main" w="12700">
            <a:solidFill>
              <a:srgbClr val="101828">
                <a:alpha val="0"/>
              </a:srgbClr>
            </a:solidFill>
            <a:prstDash val="solid"/>
          </a:ln>
        </p:spPr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DA0922FF-644A-4812-A11C-3AAED004E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8840" y="5669280"/>
            <a:ext cx="7882128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30" b="1">
                <a:solidFill>
                  <a:srgbClr val="FFFFFF"/>
                </a:solidFill>
              </a:rPr>
              <a:t>Homework: build a student profile with input(), variables, and len()</a:t>
            </a:r>
          </a:p>
        </p:txBody>
      </p:sp>
    </p:spTree>
    <p:extLst>
      <p:ext uri="{BB962C8B-B14F-4D97-AF65-F5344CB8AC3E}">
        <p14:creationId xmlns:p14="http://schemas.microsoft.com/office/powerpoint/2010/main" val="601007041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2026-07-21T08:34:23.2530000Z</dcterms:created>
  <dcterms:modified xsi:type="dcterms:W3CDTF">2026-07-21T08:34:23.2530000Z</dcterms:modified>
</coreProperties>
</file>